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6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2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0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E0EA-0C85-4457-BA39-7CA9B53B5B13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C77A-3C94-44EB-85B2-83884F34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0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Canadian Independence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92" y="365126"/>
            <a:ext cx="5216770" cy="1325563"/>
          </a:xfrm>
        </p:spPr>
        <p:txBody>
          <a:bodyPr/>
          <a:lstStyle/>
          <a:p>
            <a:r>
              <a:rPr lang="en-US" dirty="0" smtClean="0"/>
              <a:t>Charlottetown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1825624"/>
            <a:ext cx="5216770" cy="4950313"/>
          </a:xfrm>
        </p:spPr>
        <p:txBody>
          <a:bodyPr/>
          <a:lstStyle/>
          <a:p>
            <a:r>
              <a:rPr lang="en-US" dirty="0" smtClean="0"/>
              <a:t>Sept 1864</a:t>
            </a:r>
          </a:p>
          <a:p>
            <a:pPr lvl="1"/>
            <a:r>
              <a:rPr lang="en-US" dirty="0" smtClean="0"/>
              <a:t>British-led</a:t>
            </a:r>
          </a:p>
          <a:p>
            <a:pPr lvl="2"/>
            <a:r>
              <a:rPr lang="en-US" dirty="0" smtClean="0"/>
              <a:t>Wanted to unite Nova Scotia, Prince Edward Island, and New Brunswick</a:t>
            </a:r>
          </a:p>
          <a:p>
            <a:pPr lvl="1"/>
            <a:r>
              <a:rPr lang="en-US" dirty="0" smtClean="0"/>
              <a:t>John MacDonald</a:t>
            </a:r>
          </a:p>
          <a:p>
            <a:pPr lvl="2"/>
            <a:r>
              <a:rPr lang="en-US" dirty="0" smtClean="0"/>
              <a:t>No union among the three</a:t>
            </a:r>
          </a:p>
          <a:p>
            <a:pPr lvl="2"/>
            <a:r>
              <a:rPr lang="en-US" dirty="0" smtClean="0"/>
              <a:t>Talks of a greater Union</a:t>
            </a:r>
            <a:endParaRPr lang="en-US" dirty="0"/>
          </a:p>
        </p:txBody>
      </p:sp>
      <p:pic>
        <p:nvPicPr>
          <p:cNvPr id="1026" name="Picture 2" descr="https://encrypted-tbn1.gstatic.com/images?q=tbn:ANd9GcT94j4RXBsXQduhXjsxxztr_5_fbSv3YgPQ3d5kfFKQ2RGcZaVQ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744" y="107493"/>
            <a:ext cx="2751748" cy="343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7/71/John_A_Macdonald_(ca._187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44" y="3721894"/>
            <a:ext cx="2327858" cy="296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0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92" y="365126"/>
            <a:ext cx="5216770" cy="1325563"/>
          </a:xfrm>
        </p:spPr>
        <p:txBody>
          <a:bodyPr/>
          <a:lstStyle/>
          <a:p>
            <a:r>
              <a:rPr lang="en-US" dirty="0" smtClean="0"/>
              <a:t>Quebec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1825624"/>
            <a:ext cx="5216770" cy="4950313"/>
          </a:xfrm>
        </p:spPr>
        <p:txBody>
          <a:bodyPr/>
          <a:lstStyle/>
          <a:p>
            <a:r>
              <a:rPr lang="en-US" dirty="0" smtClean="0"/>
              <a:t>October 1864</a:t>
            </a:r>
          </a:p>
          <a:p>
            <a:pPr lvl="1"/>
            <a:r>
              <a:rPr lang="en-US" dirty="0" smtClean="0"/>
              <a:t>Goal to develop plans for confederation</a:t>
            </a:r>
          </a:p>
          <a:p>
            <a:pPr lvl="1"/>
            <a:r>
              <a:rPr lang="en-US" dirty="0" smtClean="0"/>
              <a:t>72 Resolutions</a:t>
            </a:r>
          </a:p>
          <a:p>
            <a:pPr lvl="2"/>
            <a:r>
              <a:rPr lang="en-US" dirty="0" smtClean="0"/>
              <a:t>Bicameral Legislature</a:t>
            </a:r>
          </a:p>
          <a:p>
            <a:pPr lvl="3"/>
            <a:r>
              <a:rPr lang="en-US" dirty="0" smtClean="0"/>
              <a:t>Commons</a:t>
            </a:r>
          </a:p>
          <a:p>
            <a:pPr lvl="3"/>
            <a:r>
              <a:rPr lang="en-US" dirty="0" smtClean="0"/>
              <a:t>Senate</a:t>
            </a:r>
          </a:p>
          <a:p>
            <a:pPr lvl="2"/>
            <a:r>
              <a:rPr lang="en-US" dirty="0" smtClean="0"/>
              <a:t>French Speaking Quebec preserved</a:t>
            </a:r>
          </a:p>
          <a:p>
            <a:pPr lvl="2"/>
            <a:endParaRPr lang="en-US" dirty="0"/>
          </a:p>
        </p:txBody>
      </p:sp>
      <p:pic>
        <p:nvPicPr>
          <p:cNvPr id="1026" name="Picture 2" descr="https://encrypted-tbn1.gstatic.com/images?q=tbn:ANd9GcT94j4RXBsXQduhXjsxxztr_5_fbSv3YgPQ3d5kfFKQ2RGcZaVQ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744" y="107493"/>
            <a:ext cx="2751748" cy="343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7/71/John_A_Macdonald_(ca._187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744" y="3721894"/>
            <a:ext cx="2327858" cy="296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resistance to Confederation</a:t>
            </a:r>
          </a:p>
          <a:p>
            <a:pPr lvl="1"/>
            <a:r>
              <a:rPr lang="en-US" dirty="0" err="1" smtClean="0"/>
              <a:t>Fenian’s</a:t>
            </a:r>
            <a:r>
              <a:rPr lang="en-US" dirty="0" smtClean="0"/>
              <a:t> raids, Purchase of Alaska , </a:t>
            </a:r>
            <a:r>
              <a:rPr lang="en-US" dirty="0" err="1" smtClean="0"/>
              <a:t>etc</a:t>
            </a:r>
            <a:r>
              <a:rPr lang="en-US" dirty="0" smtClean="0"/>
              <a:t> raised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December 1866 – February 1867</a:t>
            </a:r>
          </a:p>
          <a:p>
            <a:r>
              <a:rPr lang="en-US" dirty="0" smtClean="0"/>
              <a:t>British North America Act</a:t>
            </a:r>
          </a:p>
          <a:p>
            <a:pPr lvl="1"/>
            <a:r>
              <a:rPr lang="en-US" dirty="0" smtClean="0"/>
              <a:t>72 Resolutions was basis</a:t>
            </a:r>
          </a:p>
          <a:p>
            <a:pPr lvl="1"/>
            <a:r>
              <a:rPr lang="en-US" dirty="0" smtClean="0"/>
              <a:t>Federal system of government</a:t>
            </a:r>
          </a:p>
          <a:p>
            <a:pPr lvl="2"/>
            <a:r>
              <a:rPr lang="en-US" dirty="0" smtClean="0"/>
              <a:t>Parliamentary</a:t>
            </a:r>
          </a:p>
          <a:p>
            <a:pPr lvl="2"/>
            <a:r>
              <a:rPr lang="en-US" dirty="0" smtClean="0"/>
              <a:t>A lot of power to provinces (each with a single house legislature)</a:t>
            </a:r>
          </a:p>
          <a:p>
            <a:pPr lvl="2"/>
            <a:r>
              <a:rPr lang="en-US" dirty="0" smtClean="0"/>
              <a:t>Two official languages</a:t>
            </a:r>
          </a:p>
          <a:p>
            <a:pPr lvl="2"/>
            <a:r>
              <a:rPr lang="en-US" dirty="0" smtClean="0"/>
              <a:t>Ottawa capital</a:t>
            </a:r>
          </a:p>
          <a:p>
            <a:pPr lvl="2"/>
            <a:r>
              <a:rPr lang="en-US" dirty="0" smtClean="0"/>
              <a:t>MacDonald 1</a:t>
            </a:r>
            <a:r>
              <a:rPr lang="en-US" baseline="30000" dirty="0" smtClean="0"/>
              <a:t>st</a:t>
            </a:r>
            <a:r>
              <a:rPr lang="en-US" dirty="0" smtClean="0"/>
              <a:t> Prime Minister</a:t>
            </a:r>
          </a:p>
          <a:p>
            <a:pPr lvl="3"/>
            <a:r>
              <a:rPr lang="en-US" dirty="0" smtClean="0"/>
              <a:t>Would build transcontinental railroad</a:t>
            </a:r>
          </a:p>
          <a:p>
            <a:r>
              <a:rPr lang="en-US" dirty="0" smtClean="0"/>
              <a:t>Canada fully independent 70 years later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upload.wikimedia.org/wikipedia/commons/0/00/CanadianAmericaRelationsCartoon18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636" y="0"/>
            <a:ext cx="5377717" cy="686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3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mccord-museum.qc.ca/ObjView/M994x.5.273.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021" y="0"/>
            <a:ext cx="5296579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1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" y="1825624"/>
            <a:ext cx="2992559" cy="4950313"/>
          </a:xfrm>
        </p:spPr>
        <p:txBody>
          <a:bodyPr/>
          <a:lstStyle/>
          <a:p>
            <a:r>
              <a:rPr lang="en-US" dirty="0" smtClean="0"/>
              <a:t>Little Ben Holmes: “And some naughty children attempt to pawn their mother’s pocket-handkerchief but are arrested by policeman who was stationed around the corner</a:t>
            </a:r>
            <a:endParaRPr lang="en-US" dirty="0"/>
          </a:p>
        </p:txBody>
      </p:sp>
      <p:pic>
        <p:nvPicPr>
          <p:cNvPr id="5122" name="Picture 2" descr="http://4.bp.blogspot.com/_SvmlM7-oNw0/SXdTHfMJ_hI/AAAAAAAALtQ/3tIuR3PMnuU/s400/s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128" y="0"/>
            <a:ext cx="5760251" cy="69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0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365126"/>
            <a:ext cx="3403600" cy="58118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Ontario</a:t>
            </a:r>
          </a:p>
          <a:p>
            <a:r>
              <a:rPr lang="en-US" dirty="0" smtClean="0"/>
              <a:t>Quebec</a:t>
            </a:r>
          </a:p>
          <a:p>
            <a:r>
              <a:rPr lang="en-US" dirty="0" smtClean="0"/>
              <a:t>Nova Scotia</a:t>
            </a:r>
          </a:p>
          <a:p>
            <a:r>
              <a:rPr lang="en-US" dirty="0" smtClean="0"/>
              <a:t>New Brunswick</a:t>
            </a:r>
          </a:p>
          <a:p>
            <a:r>
              <a:rPr lang="en-US" dirty="0" smtClean="0"/>
              <a:t>Manitoba</a:t>
            </a:r>
          </a:p>
          <a:p>
            <a:r>
              <a:rPr lang="en-US" dirty="0" smtClean="0"/>
              <a:t>British Columbia</a:t>
            </a:r>
          </a:p>
          <a:p>
            <a:r>
              <a:rPr lang="en-US" dirty="0" smtClean="0"/>
              <a:t>Prince Edward Island</a:t>
            </a:r>
          </a:p>
          <a:p>
            <a:r>
              <a:rPr lang="en-US" dirty="0" smtClean="0"/>
              <a:t>Saskatchewan</a:t>
            </a:r>
          </a:p>
          <a:p>
            <a:r>
              <a:rPr lang="en-US" dirty="0" smtClean="0"/>
              <a:t>Alberta</a:t>
            </a:r>
          </a:p>
          <a:p>
            <a:r>
              <a:rPr lang="en-US" dirty="0" smtClean="0"/>
              <a:t>Newfoundland and Labrador</a:t>
            </a:r>
          </a:p>
          <a:p>
            <a:r>
              <a:rPr lang="en-US" dirty="0" smtClean="0"/>
              <a:t>Nunavut</a:t>
            </a:r>
          </a:p>
          <a:p>
            <a:r>
              <a:rPr lang="en-US" dirty="0" smtClean="0"/>
              <a:t>Northwest Territories</a:t>
            </a:r>
          </a:p>
          <a:p>
            <a:r>
              <a:rPr lang="en-US" dirty="0" smtClean="0"/>
              <a:t>Yukon Territory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365126"/>
            <a:ext cx="3403600" cy="5811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Ottawa</a:t>
            </a:r>
          </a:p>
          <a:p>
            <a:r>
              <a:rPr lang="en-US" dirty="0" smtClean="0"/>
              <a:t>Toronto</a:t>
            </a:r>
          </a:p>
          <a:p>
            <a:r>
              <a:rPr lang="en-US" dirty="0" smtClean="0"/>
              <a:t>Calgary</a:t>
            </a:r>
          </a:p>
          <a:p>
            <a:r>
              <a:rPr lang="en-US" dirty="0" smtClean="0"/>
              <a:t>Winnipeg</a:t>
            </a:r>
          </a:p>
          <a:p>
            <a:r>
              <a:rPr lang="en-US" dirty="0" smtClean="0"/>
              <a:t>Quebec City</a:t>
            </a:r>
          </a:p>
          <a:p>
            <a:r>
              <a:rPr lang="en-US" dirty="0" smtClean="0"/>
              <a:t>Vancouver</a:t>
            </a:r>
          </a:p>
          <a:p>
            <a:r>
              <a:rPr lang="en-US" dirty="0" smtClean="0"/>
              <a:t>Montreal</a:t>
            </a:r>
          </a:p>
          <a:p>
            <a:r>
              <a:rPr lang="en-US" dirty="0" smtClean="0"/>
              <a:t>Edmonton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printablemaps.net/north-america-maps/canada-maps/maps/CANADA-map-thum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" y="82550"/>
            <a:ext cx="8835390" cy="669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2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atlas.com/webimage/countrys/namerica/cauplw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" y="0"/>
            <a:ext cx="7735888" cy="691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2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US" dirty="0" smtClean="0"/>
              <a:t>Evolutionary not Revolutionary</a:t>
            </a:r>
          </a:p>
          <a:p>
            <a:endParaRPr lang="en-US" dirty="0"/>
          </a:p>
          <a:p>
            <a:r>
              <a:rPr lang="en-US" dirty="0" smtClean="0"/>
              <a:t>1759 – British defeat France to secure Quebec</a:t>
            </a:r>
          </a:p>
          <a:p>
            <a:pPr lvl="1"/>
            <a:r>
              <a:rPr lang="en-US" dirty="0" smtClean="0"/>
              <a:t>Ends Seven Years War</a:t>
            </a:r>
          </a:p>
          <a:p>
            <a:r>
              <a:rPr lang="en-US" dirty="0" smtClean="0"/>
              <a:t>1776-1783 American War for Independence</a:t>
            </a:r>
          </a:p>
          <a:p>
            <a:pPr lvl="1"/>
            <a:r>
              <a:rPr lang="en-US" dirty="0" smtClean="0"/>
              <a:t>British defeated and reconsolidated NA holdings</a:t>
            </a:r>
          </a:p>
          <a:p>
            <a:r>
              <a:rPr lang="en-US" dirty="0" smtClean="0"/>
              <a:t>1791 – Constitution Act of 1791</a:t>
            </a:r>
          </a:p>
          <a:p>
            <a:pPr lvl="1"/>
            <a:r>
              <a:rPr lang="en-US" dirty="0" smtClean="0"/>
              <a:t>Parliamentary system</a:t>
            </a:r>
          </a:p>
          <a:p>
            <a:pPr lvl="1"/>
            <a:r>
              <a:rPr lang="en-US" dirty="0" smtClean="0"/>
              <a:t>Lower Assembly had power to tax (but not spend)</a:t>
            </a:r>
          </a:p>
          <a:p>
            <a:r>
              <a:rPr lang="en-US" dirty="0" smtClean="0"/>
              <a:t>1837 – Armed Rebellion in Upper and Lower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7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25624"/>
            <a:ext cx="4724400" cy="4841876"/>
          </a:xfrm>
        </p:spPr>
        <p:txBody>
          <a:bodyPr/>
          <a:lstStyle/>
          <a:p>
            <a:r>
              <a:rPr lang="en-US" dirty="0" smtClean="0"/>
              <a:t>William Lyon </a:t>
            </a:r>
            <a:r>
              <a:rPr lang="en-US" dirty="0" err="1" smtClean="0"/>
              <a:t>MacKenzie</a:t>
            </a:r>
            <a:endParaRPr lang="en-US" dirty="0" smtClean="0"/>
          </a:p>
          <a:p>
            <a:pPr lvl="1"/>
            <a:r>
              <a:rPr lang="en-US" dirty="0" smtClean="0"/>
              <a:t>Sought republican ideas</a:t>
            </a:r>
          </a:p>
          <a:p>
            <a:pPr lvl="2"/>
            <a:r>
              <a:rPr lang="en-US" dirty="0" smtClean="0"/>
              <a:t>US born citizens should vote, Responsible Gov’t, power to elected assembly, end of power of Anglican Church</a:t>
            </a:r>
          </a:p>
          <a:p>
            <a:pPr lvl="1"/>
            <a:r>
              <a:rPr lang="en-US" dirty="0" smtClean="0"/>
              <a:t>Turned to armed rebellion</a:t>
            </a:r>
          </a:p>
          <a:p>
            <a:pPr lvl="2"/>
            <a:r>
              <a:rPr lang="en-US" dirty="0" smtClean="0"/>
              <a:t>British defeated him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How to best keep colony British (not whether)</a:t>
            </a:r>
            <a:endParaRPr lang="en-US" dirty="0"/>
          </a:p>
        </p:txBody>
      </p:sp>
      <p:pic>
        <p:nvPicPr>
          <p:cNvPr id="2050" name="Picture 2" descr="http://a4.files.biography.com/image/upload/c_fill,cs_srgb,dpr_1.0,g_face,h_300,q_80,w_300/MTIwNjA4NjMzODkzNTIwOT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133600"/>
            <a:ext cx="3708400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0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11300"/>
            <a:ext cx="4533900" cy="5194299"/>
          </a:xfrm>
        </p:spPr>
        <p:txBody>
          <a:bodyPr/>
          <a:lstStyle/>
          <a:p>
            <a:r>
              <a:rPr lang="en-US" dirty="0" smtClean="0"/>
              <a:t>Louis Joseph </a:t>
            </a:r>
            <a:r>
              <a:rPr lang="en-US" dirty="0" err="1" smtClean="0"/>
              <a:t>Papineau</a:t>
            </a:r>
            <a:endParaRPr lang="en-US" dirty="0" smtClean="0"/>
          </a:p>
          <a:p>
            <a:pPr lvl="1"/>
            <a:r>
              <a:rPr lang="en-US" dirty="0" smtClean="0"/>
              <a:t>Advocate of republic</a:t>
            </a:r>
          </a:p>
          <a:p>
            <a:pPr lvl="1"/>
            <a:r>
              <a:rPr lang="en-US" dirty="0" smtClean="0"/>
              <a:t>Responsible gov’t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French and British could not get along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1837 – Assembly gave governor control of purse</a:t>
            </a:r>
          </a:p>
          <a:p>
            <a:pPr lvl="2"/>
            <a:r>
              <a:rPr lang="en-US" dirty="0" smtClean="0"/>
              <a:t>Armed violence</a:t>
            </a:r>
          </a:p>
          <a:p>
            <a:pPr lvl="2"/>
            <a:r>
              <a:rPr lang="en-US" dirty="0" smtClean="0"/>
              <a:t>British put down</a:t>
            </a:r>
            <a:endParaRPr lang="en-US" dirty="0"/>
          </a:p>
        </p:txBody>
      </p:sp>
      <p:pic>
        <p:nvPicPr>
          <p:cNvPr id="3074" name="Picture 2" descr="http://www.pc.gc.ca/fra/lhn-nhs/qc/manoirpapineau/natcul/~/media/lhn-nhs/qc/papineau/gallery/LJP-Ba007.ashx?w=400&amp;h=357&amp;a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1976437"/>
            <a:ext cx="38100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1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Durham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825624"/>
            <a:ext cx="4699000" cy="4930775"/>
          </a:xfrm>
        </p:spPr>
        <p:txBody>
          <a:bodyPr/>
          <a:lstStyle/>
          <a:p>
            <a:r>
              <a:rPr lang="en-US" dirty="0" smtClean="0"/>
              <a:t>Lord Durham assigned to fix problems</a:t>
            </a:r>
          </a:p>
          <a:p>
            <a:pPr lvl="1"/>
            <a:r>
              <a:rPr lang="en-US" dirty="0" smtClean="0"/>
              <a:t>United the Colonies</a:t>
            </a:r>
          </a:p>
          <a:p>
            <a:pPr lvl="1"/>
            <a:r>
              <a:rPr lang="en-US" dirty="0" smtClean="0"/>
              <a:t>Granted responsible government</a:t>
            </a:r>
          </a:p>
          <a:p>
            <a:pPr lvl="1"/>
            <a:endParaRPr lang="en-US" dirty="0"/>
          </a:p>
          <a:p>
            <a:r>
              <a:rPr lang="en-US" dirty="0" smtClean="0"/>
              <a:t>Eventually (1867) Canada would become an independent dominion within British Empire</a:t>
            </a:r>
            <a:endParaRPr lang="en-US" dirty="0"/>
          </a:p>
        </p:txBody>
      </p:sp>
      <p:pic>
        <p:nvPicPr>
          <p:cNvPr id="4100" name="Picture 4" descr="John George Lambton, 1st Earl of Durham by Thomas Phill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63" y="1825624"/>
            <a:ext cx="3780137" cy="489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3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3469</TotalTime>
  <Words>336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Canadian Independence</vt:lpstr>
      <vt:lpstr>PowerPoint Presentation</vt:lpstr>
      <vt:lpstr>PowerPoint Presentation</vt:lpstr>
      <vt:lpstr>PowerPoint Presentation</vt:lpstr>
      <vt:lpstr>PowerPoint Presentation</vt:lpstr>
      <vt:lpstr>Canadian Independence</vt:lpstr>
      <vt:lpstr>Upper Canada</vt:lpstr>
      <vt:lpstr>Lower Canada</vt:lpstr>
      <vt:lpstr>Durham Report</vt:lpstr>
      <vt:lpstr>Charlottetown Conference</vt:lpstr>
      <vt:lpstr>Quebec Conference</vt:lpstr>
      <vt:lpstr>PowerPoint Presentation</vt:lpstr>
      <vt:lpstr>London Conference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Crean</dc:creator>
  <cp:lastModifiedBy>Kevin Crean</cp:lastModifiedBy>
  <cp:revision>9</cp:revision>
  <dcterms:created xsi:type="dcterms:W3CDTF">2016-01-22T18:40:59Z</dcterms:created>
  <dcterms:modified xsi:type="dcterms:W3CDTF">2016-02-03T23:49:26Z</dcterms:modified>
</cp:coreProperties>
</file>