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3" r:id="rId4"/>
    <p:sldId id="264" r:id="rId5"/>
    <p:sldId id="271" r:id="rId6"/>
    <p:sldId id="258" r:id="rId7"/>
    <p:sldId id="262" r:id="rId8"/>
    <p:sldId id="265" r:id="rId9"/>
    <p:sldId id="259" r:id="rId10"/>
    <p:sldId id="260" r:id="rId11"/>
    <p:sldId id="266" r:id="rId12"/>
    <p:sldId id="267" r:id="rId13"/>
    <p:sldId id="270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726" autoAdjust="0"/>
  </p:normalViewPr>
  <p:slideViewPr>
    <p:cSldViewPr>
      <p:cViewPr varScale="1">
        <p:scale>
          <a:sx n="67" d="100"/>
          <a:sy n="67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F9D1-B3E6-4E7C-A633-32D1827C417E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6F345-4177-41FE-8B75-B5C70D4BA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1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09392-EFF2-400F-AFC4-26320E45FE78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r>
              <a:rPr lang="en-US"/>
              <a:t>The ITC is an area of warm moist air.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D78B82-B4C5-4500-8FA6-B4093BA2FFD3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910142-0E4F-4D69-B104-39E423CE3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295400"/>
            <a:ext cx="4648200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Destroys his rivals, but has regrets</a:t>
            </a:r>
          </a:p>
          <a:p>
            <a:pPr>
              <a:lnSpc>
                <a:spcPct val="90000"/>
              </a:lnSpc>
            </a:pPr>
            <a:r>
              <a:rPr lang="en-US" sz="2400" b="1"/>
              <a:t>promotes Buddhism &amp; nonviolence</a:t>
            </a:r>
          </a:p>
          <a:p>
            <a:pPr>
              <a:lnSpc>
                <a:spcPct val="90000"/>
              </a:lnSpc>
            </a:pPr>
            <a:r>
              <a:rPr lang="en-US" sz="2400" b="1"/>
              <a:t>Pillar edicts – promote his new views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Human rights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Religious tolerance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Animal rights/conservation</a:t>
            </a:r>
          </a:p>
          <a:p>
            <a:pPr>
              <a:lnSpc>
                <a:spcPct val="90000"/>
              </a:lnSpc>
            </a:pPr>
            <a:r>
              <a:rPr lang="en-US" sz="2400" b="1"/>
              <a:t>Irrigation and roads</a:t>
            </a:r>
          </a:p>
          <a:p>
            <a:pPr>
              <a:lnSpc>
                <a:spcPct val="90000"/>
              </a:lnSpc>
            </a:pPr>
            <a:r>
              <a:rPr lang="en-US" sz="2400" b="1"/>
              <a:t>Empire begins falling apart upon his death</a:t>
            </a:r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4956175" cy="1143000"/>
          </a:xfrm>
        </p:spPr>
        <p:txBody>
          <a:bodyPr/>
          <a:lstStyle/>
          <a:p>
            <a:r>
              <a:rPr lang="en-US" sz="4000" b="1"/>
              <a:t>…Ashoka the Just</a:t>
            </a:r>
          </a:p>
        </p:txBody>
      </p:sp>
      <p:pic>
        <p:nvPicPr>
          <p:cNvPr id="65543" name="Picture 7" descr="B_Sarnath_Lion_ca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071813" cy="6858000"/>
          </a:xfrm>
          <a:prstGeom prst="rect">
            <a:avLst/>
          </a:prstGeom>
          <a:noFill/>
        </p:spPr>
      </p:pic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81000" y="5715000"/>
            <a:ext cx="502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lion capital of Ashoka is an official symbol of the modern Republic of India.  The Wheel of Law or the "Ashoka Chakra" is featured on the current Indian flag.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Ashoka</a:t>
            </a:r>
            <a:r>
              <a:rPr lang="en-US" dirty="0" smtClean="0"/>
              <a:t> died in 232 BCE: decline</a:t>
            </a:r>
          </a:p>
          <a:p>
            <a:r>
              <a:rPr lang="en-US" dirty="0" smtClean="0"/>
              <a:t>183 BCE: last </a:t>
            </a:r>
            <a:r>
              <a:rPr lang="en-US" dirty="0" err="1" smtClean="0"/>
              <a:t>Mauryan</a:t>
            </a:r>
            <a:r>
              <a:rPr lang="en-US" dirty="0" smtClean="0"/>
              <a:t> ruler overthrown by military</a:t>
            </a:r>
          </a:p>
          <a:p>
            <a:pPr lvl="1"/>
            <a:r>
              <a:rPr lang="en-US" dirty="0" smtClean="0"/>
              <a:t>Disunity</a:t>
            </a:r>
          </a:p>
          <a:p>
            <a:pPr lvl="2"/>
            <a:r>
              <a:rPr lang="en-US" dirty="0" smtClean="0"/>
              <a:t>Several kingdoms vied for power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“Rule of the Fishes”</a:t>
            </a:r>
          </a:p>
          <a:p>
            <a:pPr lvl="2"/>
            <a:r>
              <a:rPr lang="en-US" dirty="0" smtClean="0"/>
              <a:t>Unity will not come again for 500 years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Downfall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562600" cy="4572000"/>
          </a:xfrm>
        </p:spPr>
        <p:txBody>
          <a:bodyPr/>
          <a:lstStyle/>
          <a:p>
            <a:r>
              <a:rPr lang="en-US" dirty="0" smtClean="0"/>
              <a:t>320 CE – around 550 CE</a:t>
            </a:r>
          </a:p>
          <a:p>
            <a:r>
              <a:rPr lang="en-US" dirty="0" smtClean="0"/>
              <a:t>Founded by Chandra Gupta</a:t>
            </a:r>
          </a:p>
          <a:p>
            <a:pPr lvl="1"/>
            <a:r>
              <a:rPr lang="en-US" dirty="0" smtClean="0"/>
              <a:t>Forged alliances with powerful families</a:t>
            </a:r>
          </a:p>
          <a:p>
            <a:pPr lvl="1"/>
            <a:r>
              <a:rPr lang="en-US" dirty="0" smtClean="0"/>
              <a:t>Conquered land</a:t>
            </a:r>
          </a:p>
          <a:p>
            <a:pPr lvl="2"/>
            <a:r>
              <a:rPr lang="en-US" dirty="0" smtClean="0"/>
              <a:t>Tributary alliances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More autonomy in regions than </a:t>
            </a:r>
            <a:r>
              <a:rPr lang="en-US" dirty="0" err="1" smtClean="0"/>
              <a:t>Mauryans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Guptas</a:t>
            </a:r>
            <a:endParaRPr lang="en-US" dirty="0"/>
          </a:p>
        </p:txBody>
      </p:sp>
      <p:pic>
        <p:nvPicPr>
          <p:cNvPr id="1026" name="Picture 2" descr="http://poster.4teachers.org/imgFilePoster/2094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91000"/>
            <a:ext cx="2857500" cy="240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Hindu, but tolerant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Religion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657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Science: Plastic surgery, spherical earth</a:t>
            </a:r>
          </a:p>
          <a:p>
            <a:r>
              <a:rPr lang="en-US" dirty="0" smtClean="0"/>
              <a:t>Mathematics: symbol for zero, flexible numerals, pi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Advancements of Guptas</a:t>
            </a:r>
            <a:endParaRPr lang="en-US" dirty="0"/>
          </a:p>
        </p:txBody>
      </p:sp>
      <p:pic>
        <p:nvPicPr>
          <p:cNvPr id="27650" name="Picture 2" descr="http://www.india-travel-secrets.com/images/hindi_numbers_1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4953" y="1371600"/>
            <a:ext cx="4899047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Huns invaded during fifth century CE</a:t>
            </a:r>
          </a:p>
          <a:p>
            <a:pPr lvl="1"/>
            <a:r>
              <a:rPr lang="en-US" dirty="0" err="1" smtClean="0"/>
              <a:t>Guptas</a:t>
            </a:r>
            <a:r>
              <a:rPr lang="en-US" dirty="0" smtClean="0"/>
              <a:t> successful at first</a:t>
            </a:r>
          </a:p>
          <a:p>
            <a:pPr lvl="2"/>
            <a:r>
              <a:rPr lang="en-US" dirty="0" smtClean="0"/>
              <a:t>Defense was expensive, weakened state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Eventually, Gupta Empire broke apart</a:t>
            </a:r>
          </a:p>
          <a:p>
            <a:pPr lvl="2"/>
            <a:r>
              <a:rPr lang="en-US" dirty="0" smtClean="0"/>
              <a:t>Local rule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Decline of Guptas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Theravada</a:t>
            </a:r>
          </a:p>
          <a:p>
            <a:pPr lvl="1"/>
            <a:r>
              <a:rPr lang="en-US" dirty="0" smtClean="0"/>
              <a:t>Closest to teachings of Buddha</a:t>
            </a:r>
          </a:p>
          <a:p>
            <a:pPr lvl="1"/>
            <a:r>
              <a:rPr lang="en-US" dirty="0" smtClean="0"/>
              <a:t>Strict adherence to personal behavior</a:t>
            </a:r>
          </a:p>
          <a:p>
            <a:pPr lvl="2"/>
            <a:r>
              <a:rPr lang="en-US" dirty="0" smtClean="0"/>
              <a:t>Not a salvationist creed</a:t>
            </a:r>
          </a:p>
          <a:p>
            <a:pPr lvl="2"/>
            <a:endParaRPr lang="en-US" dirty="0"/>
          </a:p>
          <a:p>
            <a:r>
              <a:rPr lang="en-US" dirty="0" smtClean="0"/>
              <a:t>Mahayana</a:t>
            </a:r>
          </a:p>
          <a:p>
            <a:pPr lvl="1"/>
            <a:r>
              <a:rPr lang="en-US" dirty="0" smtClean="0"/>
              <a:t>Nirvana could be achieved through devotion</a:t>
            </a:r>
          </a:p>
          <a:p>
            <a:pPr lvl="1"/>
            <a:r>
              <a:rPr lang="en-US" dirty="0" smtClean="0"/>
              <a:t>Buddhism as religion over philosophy</a:t>
            </a:r>
          </a:p>
          <a:p>
            <a:pPr lvl="1"/>
            <a:endParaRPr lang="en-US" dirty="0"/>
          </a:p>
          <a:p>
            <a:r>
              <a:rPr lang="en-US" dirty="0" smtClean="0"/>
              <a:t>Buddhism declined in India</a:t>
            </a:r>
          </a:p>
          <a:p>
            <a:pPr lvl="1"/>
            <a:r>
              <a:rPr lang="en-US" dirty="0" smtClean="0"/>
              <a:t>Rejection of caste system </a:t>
            </a:r>
          </a:p>
          <a:p>
            <a:pPr lvl="1"/>
            <a:r>
              <a:rPr lang="en-US" dirty="0" smtClean="0"/>
              <a:t>Hinduism became less elitist (more/better ways to achieve karma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Split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0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Rot="1"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32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</p:txBody>
      </p:sp>
      <p:pic>
        <p:nvPicPr>
          <p:cNvPr id="31758" name="Picture 14" descr="innew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3830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4213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9635" name="Picture 3" descr="dry monsoon"/>
          <p:cNvPicPr>
            <a:picLocks noChangeAspect="1" noChangeArrowheads="1"/>
          </p:cNvPicPr>
          <p:nvPr/>
        </p:nvPicPr>
        <p:blipFill>
          <a:blip r:embed="rId3" cstate="print"/>
          <a:srcRect l="4103" t="55351" r="59410" b="2087"/>
          <a:stretch>
            <a:fillRect/>
          </a:stretch>
        </p:blipFill>
        <p:spPr bwMode="auto">
          <a:xfrm>
            <a:off x="0" y="-38100"/>
            <a:ext cx="9144000" cy="689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dry monsoon"/>
          <p:cNvPicPr>
            <a:picLocks noChangeAspect="1" noChangeArrowheads="1"/>
          </p:cNvPicPr>
          <p:nvPr/>
        </p:nvPicPr>
        <p:blipFill>
          <a:blip r:embed="rId2" cstate="print"/>
          <a:srcRect l="4567" t="7404" r="60022" b="48103"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323 </a:t>
            </a:r>
            <a:r>
              <a:rPr lang="en-US" sz="2800" b="1" dirty="0"/>
              <a:t>BCE – 185 BCE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Chandragupta </a:t>
            </a:r>
            <a:r>
              <a:rPr lang="en-US" sz="2800" b="1" dirty="0" err="1"/>
              <a:t>Maurya</a:t>
            </a:r>
            <a:r>
              <a:rPr lang="en-US" sz="2800" b="1" dirty="0"/>
              <a:t> – founder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Unification of the Subcontinent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Secular ruler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Renounces it all to become a monk, starves to death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NE India along the Ganges river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320s BCE – rapid expansion due to the power vacuum left by Alexander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Centralized w/ strong bureaucracy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Influenced by the Persian bureaucracy</a:t>
            </a:r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Mauryan</a:t>
            </a:r>
            <a:r>
              <a:rPr lang="en-US" b="1" dirty="0"/>
              <a:t> </a:t>
            </a:r>
            <a:r>
              <a:rPr lang="en-US" b="1" dirty="0" smtClean="0"/>
              <a:t>Empire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Agriculture</a:t>
            </a:r>
          </a:p>
          <a:p>
            <a:pPr lvl="1"/>
            <a:r>
              <a:rPr lang="en-US" dirty="0" smtClean="0"/>
              <a:t>Iron plow invented while Aryans ruled</a:t>
            </a:r>
          </a:p>
          <a:p>
            <a:pPr lvl="1"/>
            <a:r>
              <a:rPr lang="en-US" dirty="0" smtClean="0"/>
              <a:t>Sharecropping; Landless Peasants</a:t>
            </a:r>
          </a:p>
          <a:p>
            <a:pPr lvl="2"/>
            <a:r>
              <a:rPr lang="en-US" dirty="0" smtClean="0"/>
              <a:t>High Rent</a:t>
            </a:r>
          </a:p>
          <a:p>
            <a:pPr lvl="2"/>
            <a:r>
              <a:rPr lang="en-US" dirty="0" smtClean="0"/>
              <a:t>Weather</a:t>
            </a:r>
          </a:p>
          <a:p>
            <a:pPr lvl="2"/>
            <a:r>
              <a:rPr lang="en-US" dirty="0" smtClean="0"/>
              <a:t>Famine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Wheat, barley, millet, (some rice)</a:t>
            </a:r>
          </a:p>
          <a:p>
            <a:pPr lvl="1"/>
            <a:r>
              <a:rPr lang="en-US" dirty="0" smtClean="0"/>
              <a:t>Vegetables, cotton, spice (pepper, ginger, cinnamon, saffron)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Mauryan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Rim of Pacific, Middle East, Mediterranean Sea</a:t>
            </a:r>
          </a:p>
          <a:p>
            <a:pPr lvl="1"/>
            <a:r>
              <a:rPr lang="en-US" dirty="0" smtClean="0"/>
              <a:t>Traded spices, wood, perfumes, jewels, textiles, precious stones, ivory, wild animals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Traded for gold, tin, lead, wine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Money economy developed around 200 BCE when metals were introduced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00200"/>
            <a:ext cx="4572000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Grandson of CM</a:t>
            </a:r>
          </a:p>
          <a:p>
            <a:pPr>
              <a:lnSpc>
                <a:spcPct val="90000"/>
              </a:lnSpc>
            </a:pPr>
            <a:r>
              <a:rPr lang="en-US" sz="2800" b="1"/>
              <a:t>Reigns 268-232 BCE the high point of the Mauryans</a:t>
            </a:r>
          </a:p>
          <a:p>
            <a:pPr>
              <a:lnSpc>
                <a:spcPct val="90000"/>
              </a:lnSpc>
            </a:pPr>
            <a:r>
              <a:rPr lang="en-US" sz="2800" b="1"/>
              <a:t>Pataliputra – capital city</a:t>
            </a:r>
          </a:p>
          <a:p>
            <a:pPr>
              <a:lnSpc>
                <a:spcPct val="90000"/>
              </a:lnSpc>
            </a:pPr>
            <a:r>
              <a:rPr lang="en-US" sz="2800" b="1"/>
              <a:t>Central treasury for taxation</a:t>
            </a:r>
          </a:p>
          <a:p>
            <a:pPr>
              <a:lnSpc>
                <a:spcPct val="90000"/>
              </a:lnSpc>
            </a:pPr>
            <a:r>
              <a:rPr lang="en-US" sz="2800" b="1"/>
              <a:t>Excelled at war</a:t>
            </a:r>
          </a:p>
          <a:p>
            <a:pPr>
              <a:lnSpc>
                <a:spcPct val="90000"/>
              </a:lnSpc>
            </a:pPr>
            <a:r>
              <a:rPr lang="en-US" sz="2800" b="1"/>
              <a:t>9000 elephant army</a:t>
            </a:r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Ashoka the Cruel becomes…</a:t>
            </a:r>
          </a:p>
        </p:txBody>
      </p:sp>
      <p:pic>
        <p:nvPicPr>
          <p:cNvPr id="64517" name="Picture 5" descr="indianelephant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0663" y="3581400"/>
            <a:ext cx="2573337" cy="3276600"/>
          </a:xfrm>
          <a:prstGeom prst="rect">
            <a:avLst/>
          </a:prstGeom>
          <a:noFill/>
        </p:spPr>
      </p:pic>
      <p:pic>
        <p:nvPicPr>
          <p:cNvPr id="64518" name="Picture 6" descr="asho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95400"/>
            <a:ext cx="23622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7446</TotalTime>
  <Words>428</Words>
  <Application>Microsoft Office PowerPoint</Application>
  <PresentationFormat>On-screen Show (4:3)</PresentationFormat>
  <Paragraphs>93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Mauryan Empire</vt:lpstr>
      <vt:lpstr>Mauryan Economy</vt:lpstr>
      <vt:lpstr>Economy</vt:lpstr>
      <vt:lpstr>Ashoka the Cruel becomes…</vt:lpstr>
      <vt:lpstr>…Ashoka the Just</vt:lpstr>
      <vt:lpstr>Downfall</vt:lpstr>
      <vt:lpstr>Guptas</vt:lpstr>
      <vt:lpstr>Religion</vt:lpstr>
      <vt:lpstr>Advancements of Guptas</vt:lpstr>
      <vt:lpstr>Decline of Guptas</vt:lpstr>
      <vt:lpstr>Buddhism Split</vt:lpstr>
    </vt:vector>
  </TitlesOfParts>
  <Company>raypec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kcrean</dc:creator>
  <cp:lastModifiedBy>Windows User</cp:lastModifiedBy>
  <cp:revision>11</cp:revision>
  <dcterms:created xsi:type="dcterms:W3CDTF">2010-10-20T12:08:31Z</dcterms:created>
  <dcterms:modified xsi:type="dcterms:W3CDTF">2017-10-03T19:56:11Z</dcterms:modified>
</cp:coreProperties>
</file>