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4" r:id="rId5"/>
    <p:sldId id="265" r:id="rId6"/>
    <p:sldId id="266" r:id="rId7"/>
    <p:sldId id="267" r:id="rId8"/>
    <p:sldId id="258" r:id="rId9"/>
    <p:sldId id="268" r:id="rId10"/>
    <p:sldId id="269" r:id="rId11"/>
    <p:sldId id="270" r:id="rId12"/>
    <p:sldId id="274" r:id="rId13"/>
    <p:sldId id="275" r:id="rId14"/>
    <p:sldId id="271" r:id="rId15"/>
    <p:sldId id="272" r:id="rId16"/>
    <p:sldId id="273" r:id="rId17"/>
    <p:sldId id="276" r:id="rId18"/>
    <p:sldId id="277" r:id="rId19"/>
    <p:sldId id="278" r:id="rId20"/>
    <p:sldId id="279" r:id="rId21"/>
    <p:sldId id="280" r:id="rId22"/>
    <p:sldId id="281" r:id="rId23"/>
    <p:sldId id="283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B78F-4E8D-466E-B3B8-7000189EF077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F4E6-D463-4BB9-A6CB-4D9759CF6C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201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B78F-4E8D-466E-B3B8-7000189EF077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F4E6-D463-4BB9-A6CB-4D9759CF6C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55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B78F-4E8D-466E-B3B8-7000189EF077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F4E6-D463-4BB9-A6CB-4D9759CF6C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55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B78F-4E8D-466E-B3B8-7000189EF077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F4E6-D463-4BB9-A6CB-4D9759CF6C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5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B78F-4E8D-466E-B3B8-7000189EF077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F4E6-D463-4BB9-A6CB-4D9759CF6C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2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B78F-4E8D-466E-B3B8-7000189EF077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F4E6-D463-4BB9-A6CB-4D9759CF6C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96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B78F-4E8D-466E-B3B8-7000189EF077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F4E6-D463-4BB9-A6CB-4D9759CF6C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96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B78F-4E8D-466E-B3B8-7000189EF077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F4E6-D463-4BB9-A6CB-4D9759CF6C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2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B78F-4E8D-466E-B3B8-7000189EF077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F4E6-D463-4BB9-A6CB-4D9759CF6C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80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B78F-4E8D-466E-B3B8-7000189EF077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F4E6-D463-4BB9-A6CB-4D9759CF6C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81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B78F-4E8D-466E-B3B8-7000189EF077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F4E6-D463-4BB9-A6CB-4D9759CF6C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7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BB78F-4E8D-466E-B3B8-7000189EF077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FF4E6-D463-4BB9-A6CB-4D9759CF6C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3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15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Electing the President</a:t>
            </a:r>
          </a:p>
          <a:p>
            <a:pPr lvl="1"/>
            <a:r>
              <a:rPr lang="en-US" dirty="0" smtClean="0"/>
              <a:t>Campaigning – stump speeches, debates, commercials, internet, etc.</a:t>
            </a:r>
          </a:p>
          <a:p>
            <a:pPr lvl="2"/>
            <a:r>
              <a:rPr lang="en-US" dirty="0" smtClean="0"/>
              <a:t>Convince swing voters – 1/3 of electorate who has not made up their mind</a:t>
            </a:r>
          </a:p>
          <a:p>
            <a:pPr lvl="2"/>
            <a:r>
              <a:rPr lang="en-US" dirty="0" smtClean="0"/>
              <a:t>Battleground states – states in which either candidate could win</a:t>
            </a:r>
          </a:p>
          <a:p>
            <a:pPr lvl="1"/>
            <a:r>
              <a:rPr lang="en-US" dirty="0" smtClean="0"/>
              <a:t>Election</a:t>
            </a:r>
          </a:p>
          <a:p>
            <a:pPr lvl="2"/>
            <a:r>
              <a:rPr lang="en-US" dirty="0" smtClean="0"/>
              <a:t>Electoral College </a:t>
            </a:r>
          </a:p>
          <a:p>
            <a:pPr lvl="3"/>
            <a:r>
              <a:rPr lang="en-US" dirty="0" smtClean="0"/>
              <a:t>Electors chosen by popular vote in every state</a:t>
            </a:r>
          </a:p>
          <a:p>
            <a:pPr lvl="4"/>
            <a:r>
              <a:rPr lang="en-US" dirty="0" smtClean="0"/>
              <a:t>Except Maine and Nebraska</a:t>
            </a:r>
          </a:p>
          <a:p>
            <a:pPr lvl="3"/>
            <a:r>
              <a:rPr lang="en-US" dirty="0" smtClean="0"/>
              <a:t>Winners must win a majority (270 out of 538)</a:t>
            </a:r>
          </a:p>
          <a:p>
            <a:pPr lvl="3"/>
            <a:r>
              <a:rPr lang="en-US" dirty="0" smtClean="0"/>
              <a:t>Tues after the first Mon of Nov. every four years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977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Flaws in Electoral College</a:t>
            </a:r>
          </a:p>
          <a:p>
            <a:pPr lvl="1"/>
            <a:r>
              <a:rPr lang="en-US" dirty="0" smtClean="0"/>
              <a:t>Winner is not guaranteed the presidency</a:t>
            </a:r>
          </a:p>
          <a:p>
            <a:pPr lvl="2"/>
            <a:r>
              <a:rPr lang="en-US" dirty="0" smtClean="0"/>
              <a:t>(Has happened four times)</a:t>
            </a:r>
          </a:p>
          <a:p>
            <a:pPr lvl="2"/>
            <a:r>
              <a:rPr lang="en-US" dirty="0" smtClean="0"/>
              <a:t>Smaller states have a larger proportion of electorates</a:t>
            </a:r>
          </a:p>
          <a:p>
            <a:pPr lvl="1"/>
            <a:r>
              <a:rPr lang="en-US" dirty="0" smtClean="0"/>
              <a:t>Electors are not required to vote for the candidate who won majority in state</a:t>
            </a:r>
          </a:p>
          <a:p>
            <a:pPr lvl="2"/>
            <a:r>
              <a:rPr lang="en-US" dirty="0" smtClean="0"/>
              <a:t>Has only happened in primaries</a:t>
            </a:r>
          </a:p>
          <a:p>
            <a:pPr lvl="1"/>
            <a:r>
              <a:rPr lang="en-US" dirty="0" smtClean="0"/>
              <a:t>House can decide if no majority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26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s://s-media-cache-ak0.pinimg.com/236x/81/21/0b/81210bba08fbe0d39697f01b0ad574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92" y="146304"/>
            <a:ext cx="7866991" cy="653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89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media.townhall.com/townhall/car/b/holb_c104769201211051201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06" y="676022"/>
            <a:ext cx="8605987" cy="581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2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Reforms for Electoral College</a:t>
            </a:r>
          </a:p>
          <a:p>
            <a:pPr lvl="1"/>
            <a:r>
              <a:rPr lang="en-US" dirty="0" smtClean="0"/>
              <a:t>District/Proportional Plans (share of electoral votes based on election results)</a:t>
            </a:r>
          </a:p>
          <a:p>
            <a:pPr lvl="1"/>
            <a:r>
              <a:rPr lang="en-US" dirty="0" smtClean="0"/>
              <a:t>Direct Popular Election</a:t>
            </a:r>
          </a:p>
          <a:p>
            <a:pPr lvl="2"/>
            <a:r>
              <a:rPr lang="en-US" dirty="0" smtClean="0"/>
              <a:t>Would require a constitutional amendment</a:t>
            </a:r>
          </a:p>
          <a:p>
            <a:pPr lvl="1"/>
            <a:r>
              <a:rPr lang="en-US" dirty="0" smtClean="0"/>
              <a:t>National popular vote</a:t>
            </a:r>
          </a:p>
          <a:p>
            <a:pPr lvl="2"/>
            <a:r>
              <a:rPr lang="en-US" dirty="0" smtClean="0"/>
              <a:t>Electors will cast votes to whomever wins the popular election</a:t>
            </a:r>
          </a:p>
          <a:p>
            <a:pPr lvl="2"/>
            <a:r>
              <a:rPr lang="en-US" dirty="0" smtClean="0"/>
              <a:t>Needs state legislators and an interstate agreement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6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Defense of the Electoral College</a:t>
            </a:r>
          </a:p>
          <a:p>
            <a:pPr lvl="1"/>
            <a:r>
              <a:rPr lang="en-US" dirty="0" smtClean="0"/>
              <a:t>Issues are rare</a:t>
            </a:r>
          </a:p>
          <a:p>
            <a:pPr lvl="1"/>
            <a:r>
              <a:rPr lang="en-US" dirty="0" smtClean="0"/>
              <a:t>It is a known process</a:t>
            </a:r>
          </a:p>
          <a:p>
            <a:pPr lvl="1"/>
            <a:r>
              <a:rPr lang="en-US" dirty="0" smtClean="0"/>
              <a:t>Results are quick and accurate</a:t>
            </a:r>
          </a:p>
          <a:p>
            <a:pPr lvl="1"/>
            <a:r>
              <a:rPr lang="en-US" dirty="0" smtClean="0"/>
              <a:t>Promotes the two party system (3</a:t>
            </a:r>
            <a:r>
              <a:rPr lang="en-US" baseline="30000" dirty="0" smtClean="0"/>
              <a:t>rd</a:t>
            </a:r>
            <a:r>
              <a:rPr lang="en-US" dirty="0" smtClean="0"/>
              <a:t> party obstacle is enormous)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5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Expansion of Executive Powers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48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1300"/>
            <a:ext cx="7886700" cy="52197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Ordinance Power</a:t>
            </a:r>
          </a:p>
          <a:p>
            <a:pPr lvl="1"/>
            <a:r>
              <a:rPr lang="en-US" dirty="0" smtClean="0"/>
              <a:t>Executive orders– directives, rules, or regulations</a:t>
            </a:r>
          </a:p>
          <a:p>
            <a:r>
              <a:rPr lang="en-US" dirty="0" smtClean="0"/>
              <a:t>Appointment Power</a:t>
            </a:r>
          </a:p>
          <a:p>
            <a:pPr lvl="1"/>
            <a:r>
              <a:rPr lang="en-US" dirty="0" smtClean="0"/>
              <a:t>Includes cabinet members, ambassadors, federal judges</a:t>
            </a:r>
          </a:p>
          <a:p>
            <a:pPr lvl="1"/>
            <a:r>
              <a:rPr lang="en-US" dirty="0" smtClean="0"/>
              <a:t>All need Senate confirmation (simple majority)</a:t>
            </a:r>
          </a:p>
          <a:p>
            <a:r>
              <a:rPr lang="en-US" dirty="0" smtClean="0"/>
              <a:t>Diplomatic Powers</a:t>
            </a:r>
          </a:p>
          <a:p>
            <a:pPr lvl="1"/>
            <a:r>
              <a:rPr lang="en-US" dirty="0" smtClean="0"/>
              <a:t>Power to make treaties</a:t>
            </a:r>
          </a:p>
          <a:p>
            <a:pPr lvl="2"/>
            <a:r>
              <a:rPr lang="en-US" dirty="0" smtClean="0"/>
              <a:t>Needs Senate confirmation (2/3 majority)</a:t>
            </a:r>
          </a:p>
          <a:p>
            <a:pPr lvl="1"/>
            <a:r>
              <a:rPr lang="en-US" dirty="0" smtClean="0"/>
              <a:t>Pres can make executive agreements with head of foreign state (no need for approval)</a:t>
            </a:r>
          </a:p>
          <a:p>
            <a:pPr lvl="2"/>
            <a:r>
              <a:rPr lang="en-US" dirty="0" smtClean="0"/>
              <a:t>Ex.: Destroyers to Great Britain before WWII</a:t>
            </a:r>
          </a:p>
          <a:p>
            <a:r>
              <a:rPr lang="en-US" dirty="0" smtClean="0"/>
              <a:t>Power of Recognition</a:t>
            </a:r>
          </a:p>
          <a:p>
            <a:pPr lvl="1"/>
            <a:r>
              <a:rPr lang="en-US" dirty="0" smtClean="0"/>
              <a:t>Can recognize an entity as a state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4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Powers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3500"/>
            <a:ext cx="7886700" cy="53975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Commander in Chief</a:t>
            </a:r>
          </a:p>
          <a:p>
            <a:pPr lvl="1"/>
            <a:r>
              <a:rPr lang="en-US" dirty="0" smtClean="0"/>
              <a:t>Can instruct generals, etc.</a:t>
            </a:r>
          </a:p>
          <a:p>
            <a:pPr lvl="1"/>
            <a:r>
              <a:rPr lang="en-US" dirty="0" smtClean="0"/>
              <a:t>Making undeclared war</a:t>
            </a:r>
          </a:p>
          <a:p>
            <a:pPr lvl="1"/>
            <a:r>
              <a:rPr lang="en-US" dirty="0" smtClean="0"/>
              <a:t>Congressional Resolution</a:t>
            </a:r>
          </a:p>
          <a:p>
            <a:pPr lvl="2"/>
            <a:r>
              <a:rPr lang="en-US" dirty="0" smtClean="0"/>
              <a:t>Congress can enact joint resolution to authorize the president to use military force</a:t>
            </a:r>
          </a:p>
          <a:p>
            <a:pPr lvl="1"/>
            <a:r>
              <a:rPr lang="en-US" dirty="0" smtClean="0"/>
              <a:t>Other military powers</a:t>
            </a:r>
          </a:p>
          <a:p>
            <a:pPr lvl="2"/>
            <a:r>
              <a:rPr lang="en-US" dirty="0" smtClean="0"/>
              <a:t>Can aid another gov’t against a coup</a:t>
            </a:r>
          </a:p>
          <a:p>
            <a:pPr lvl="2"/>
            <a:r>
              <a:rPr lang="en-US" dirty="0" smtClean="0"/>
              <a:t>Can oust other gov’ts</a:t>
            </a:r>
          </a:p>
          <a:p>
            <a:pPr lvl="1"/>
            <a:r>
              <a:rPr lang="en-US" dirty="0" smtClean="0"/>
              <a:t>War Powers Resolution of 1973</a:t>
            </a:r>
          </a:p>
          <a:p>
            <a:pPr lvl="2"/>
            <a:r>
              <a:rPr lang="en-US" dirty="0" smtClean="0"/>
              <a:t>President can commit military forces to combat only</a:t>
            </a:r>
          </a:p>
          <a:p>
            <a:pPr lvl="3"/>
            <a:r>
              <a:rPr lang="en-US" dirty="0" smtClean="0"/>
              <a:t>If Congress has declared war</a:t>
            </a:r>
          </a:p>
          <a:p>
            <a:pPr lvl="3"/>
            <a:r>
              <a:rPr lang="en-US" dirty="0" smtClean="0"/>
              <a:t>If Congress has authorized an action</a:t>
            </a:r>
          </a:p>
          <a:p>
            <a:pPr lvl="3"/>
            <a:r>
              <a:rPr lang="en-US" dirty="0" smtClean="0"/>
              <a:t>When an attack on the nation or its armed forces has occurred</a:t>
            </a:r>
          </a:p>
          <a:p>
            <a:pPr lvl="2"/>
            <a:r>
              <a:rPr lang="en-US" dirty="0" smtClean="0"/>
              <a:t>Any commitment must end within 60 days (unless Congress extends 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65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Legislative powers</a:t>
            </a:r>
          </a:p>
          <a:p>
            <a:pPr lvl="1"/>
            <a:r>
              <a:rPr lang="en-US" dirty="0" smtClean="0"/>
              <a:t>Can recommend legislation</a:t>
            </a:r>
          </a:p>
          <a:p>
            <a:pPr lvl="1"/>
            <a:r>
              <a:rPr lang="en-US" dirty="0" smtClean="0"/>
              <a:t>Veto power</a:t>
            </a:r>
          </a:p>
          <a:p>
            <a:pPr lvl="2"/>
            <a:r>
              <a:rPr lang="en-US" dirty="0" smtClean="0"/>
              <a:t>Can sign or veto</a:t>
            </a:r>
          </a:p>
          <a:p>
            <a:pPr lvl="3"/>
            <a:r>
              <a:rPr lang="en-US" dirty="0" smtClean="0"/>
              <a:t>Congress can override (2/3 in both chambers)</a:t>
            </a:r>
          </a:p>
          <a:p>
            <a:pPr lvl="2"/>
            <a:r>
              <a:rPr lang="en-US" dirty="0" smtClean="0"/>
              <a:t>Pocket veto only at end of congressional session</a:t>
            </a:r>
          </a:p>
          <a:p>
            <a:pPr lvl="2"/>
            <a:r>
              <a:rPr lang="en-US" dirty="0" smtClean="0"/>
              <a:t>Line-Item Veto</a:t>
            </a:r>
          </a:p>
          <a:p>
            <a:pPr lvl="3"/>
            <a:r>
              <a:rPr lang="en-US" dirty="0" smtClean="0"/>
              <a:t>Can veto certain things such as dollar amounts</a:t>
            </a:r>
          </a:p>
          <a:p>
            <a:pPr lvl="1"/>
            <a:r>
              <a:rPr lang="en-US" dirty="0" smtClean="0"/>
              <a:t>Can call special sessions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37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10005"/>
            <a:ext cx="4210994" cy="3079967"/>
          </a:xfrm>
        </p:spPr>
        <p:txBody>
          <a:bodyPr/>
          <a:lstStyle/>
          <a:p>
            <a:r>
              <a:rPr lang="en-US" dirty="0" smtClean="0"/>
              <a:t>Congress</a:t>
            </a:r>
          </a:p>
          <a:p>
            <a:pPr lvl="1"/>
            <a:r>
              <a:rPr lang="en-US" dirty="0" smtClean="0"/>
              <a:t>Filibuster</a:t>
            </a:r>
          </a:p>
          <a:p>
            <a:pPr lvl="1"/>
            <a:endParaRPr lang="en-US" dirty="0"/>
          </a:p>
        </p:txBody>
      </p:sp>
      <p:pic>
        <p:nvPicPr>
          <p:cNvPr id="4098" name="Picture 2" descr="https://media2.wnyc.org/i/0/350/c/99/photologue/photos/slide-newyorker-1134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523" y="2701111"/>
            <a:ext cx="6488461" cy="405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35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Judicial Powers</a:t>
            </a:r>
          </a:p>
          <a:p>
            <a:pPr lvl="1"/>
            <a:r>
              <a:rPr lang="en-US" dirty="0" smtClean="0"/>
              <a:t>Power of clemency (mercy)</a:t>
            </a:r>
          </a:p>
          <a:p>
            <a:pPr lvl="2"/>
            <a:r>
              <a:rPr lang="en-US" dirty="0" smtClean="0"/>
              <a:t>Reprieve – postponement of the execution of a sentence</a:t>
            </a:r>
          </a:p>
          <a:p>
            <a:pPr lvl="2"/>
            <a:r>
              <a:rPr lang="en-US" dirty="0" smtClean="0"/>
              <a:t>Pardon – legal forgiveness of a crime</a:t>
            </a:r>
          </a:p>
          <a:p>
            <a:pPr lvl="2"/>
            <a:r>
              <a:rPr lang="en-US" dirty="0" smtClean="0"/>
              <a:t>Commutation – power to reduce a fine or sentence</a:t>
            </a:r>
          </a:p>
          <a:p>
            <a:pPr lvl="2"/>
            <a:r>
              <a:rPr lang="en-US" dirty="0" smtClean="0"/>
              <a:t>Amnesty – blanket pardon to a group of people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42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Bureaucracy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Bureaucracy – large complex administrative structure that handles the everyday business of an organization </a:t>
            </a:r>
          </a:p>
          <a:p>
            <a:pPr lvl="1"/>
            <a:r>
              <a:rPr lang="en-US" dirty="0" smtClean="0"/>
              <a:t>Hierarchical Authority</a:t>
            </a:r>
          </a:p>
          <a:p>
            <a:pPr lvl="1"/>
            <a:r>
              <a:rPr lang="en-US" dirty="0" smtClean="0"/>
              <a:t>Job Specialization</a:t>
            </a:r>
          </a:p>
          <a:p>
            <a:pPr lvl="1"/>
            <a:r>
              <a:rPr lang="en-US" dirty="0" smtClean="0"/>
              <a:t>Formalized Rules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85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Executive Office of the Presidency</a:t>
            </a:r>
          </a:p>
          <a:p>
            <a:pPr lvl="1"/>
            <a:r>
              <a:rPr lang="en-US" dirty="0" smtClean="0"/>
              <a:t>All employees legally subordinate to president</a:t>
            </a:r>
          </a:p>
          <a:p>
            <a:pPr lvl="2"/>
            <a:r>
              <a:rPr lang="en-US" dirty="0" smtClean="0"/>
              <a:t>Help execute duties of government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Deal with budget, advising, </a:t>
            </a:r>
          </a:p>
          <a:p>
            <a:pPr lvl="1"/>
            <a:endParaRPr lang="en-US" dirty="0"/>
          </a:p>
          <a:p>
            <a:r>
              <a:rPr lang="en-US" dirty="0" smtClean="0"/>
              <a:t>Cabinet</a:t>
            </a:r>
          </a:p>
          <a:p>
            <a:r>
              <a:rPr lang="en-US" dirty="0" smtClean="0"/>
              <a:t>Independent Agencies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 the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31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30" name="Picture 6" descr="https://upload.wikimedia.org/wikipedia/commons/thumb/3/3e/Nolan-chart.svg/2000px-Nolan-chart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6" y="0"/>
            <a:ext cx="6829424" cy="682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15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Presidential Roles</a:t>
            </a:r>
          </a:p>
          <a:p>
            <a:pPr lvl="1"/>
            <a:r>
              <a:rPr lang="en-US" dirty="0" smtClean="0"/>
              <a:t>Chief of state</a:t>
            </a:r>
          </a:p>
          <a:p>
            <a:pPr lvl="1"/>
            <a:r>
              <a:rPr lang="en-US" dirty="0" smtClean="0"/>
              <a:t>Chief executive</a:t>
            </a:r>
          </a:p>
          <a:p>
            <a:pPr lvl="1"/>
            <a:r>
              <a:rPr lang="en-US" dirty="0" smtClean="0"/>
              <a:t>Chief administrator</a:t>
            </a:r>
          </a:p>
          <a:p>
            <a:pPr lvl="1"/>
            <a:r>
              <a:rPr lang="en-US" dirty="0" smtClean="0"/>
              <a:t>Chief diplomat</a:t>
            </a:r>
          </a:p>
          <a:p>
            <a:pPr lvl="1"/>
            <a:r>
              <a:rPr lang="en-US" dirty="0" smtClean="0"/>
              <a:t>Commander in chief</a:t>
            </a:r>
          </a:p>
          <a:p>
            <a:pPr lvl="1"/>
            <a:r>
              <a:rPr lang="en-US" dirty="0" smtClean="0"/>
              <a:t>Chief legislator</a:t>
            </a:r>
          </a:p>
          <a:p>
            <a:pPr lvl="1"/>
            <a:r>
              <a:rPr lang="en-US" dirty="0" smtClean="0"/>
              <a:t>Chief of party</a:t>
            </a:r>
          </a:p>
          <a:p>
            <a:pPr lvl="1"/>
            <a:r>
              <a:rPr lang="en-US" dirty="0" smtClean="0"/>
              <a:t>Chief citizen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8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Qualifications for Presidency</a:t>
            </a:r>
          </a:p>
          <a:p>
            <a:pPr lvl="1"/>
            <a:r>
              <a:rPr lang="en-US" dirty="0" smtClean="0"/>
              <a:t>Be a natural-born citizen</a:t>
            </a:r>
          </a:p>
          <a:p>
            <a:pPr lvl="1"/>
            <a:r>
              <a:rPr lang="en-US" dirty="0" smtClean="0"/>
              <a:t>35 </a:t>
            </a:r>
            <a:r>
              <a:rPr lang="en-US" dirty="0" err="1" smtClean="0"/>
              <a:t>yrs</a:t>
            </a:r>
            <a:r>
              <a:rPr lang="en-US" dirty="0" smtClean="0"/>
              <a:t> old</a:t>
            </a:r>
          </a:p>
          <a:p>
            <a:pPr lvl="1"/>
            <a:r>
              <a:rPr lang="en-US" dirty="0" smtClean="0"/>
              <a:t>Be a resident for 14 years</a:t>
            </a:r>
          </a:p>
          <a:p>
            <a:pPr lvl="1"/>
            <a:endParaRPr lang="en-US" dirty="0"/>
          </a:p>
          <a:p>
            <a:r>
              <a:rPr lang="en-US" dirty="0" smtClean="0"/>
              <a:t>Presidential Term: 4 years</a:t>
            </a:r>
          </a:p>
          <a:p>
            <a:pPr lvl="1"/>
            <a:r>
              <a:rPr lang="en-US" dirty="0" smtClean="0"/>
              <a:t>Limit: Two terms (22</a:t>
            </a:r>
            <a:r>
              <a:rPr lang="en-US" baseline="30000" dirty="0" smtClean="0"/>
              <a:t>nd</a:t>
            </a:r>
            <a:r>
              <a:rPr lang="en-US" dirty="0" smtClean="0"/>
              <a:t> Amendment)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87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Presidential Succession</a:t>
            </a:r>
          </a:p>
          <a:p>
            <a:pPr lvl="1"/>
            <a:r>
              <a:rPr lang="en-US" dirty="0" smtClean="0"/>
              <a:t>Order set in Presidential Succession Act of 1947</a:t>
            </a:r>
          </a:p>
          <a:p>
            <a:pPr lvl="2"/>
            <a:r>
              <a:rPr lang="en-US" dirty="0" smtClean="0"/>
              <a:t>1.) Vice-President</a:t>
            </a:r>
          </a:p>
          <a:p>
            <a:pPr lvl="2"/>
            <a:r>
              <a:rPr lang="en-US" dirty="0" smtClean="0"/>
              <a:t>2.) Speaker of the House</a:t>
            </a:r>
          </a:p>
          <a:p>
            <a:pPr lvl="2"/>
            <a:r>
              <a:rPr lang="en-US" dirty="0" smtClean="0"/>
              <a:t>3.) President pro tempore of the Senate</a:t>
            </a:r>
          </a:p>
          <a:p>
            <a:pPr lvl="3"/>
            <a:r>
              <a:rPr lang="en-US" dirty="0" smtClean="0"/>
              <a:t>Most senior senator in the majority party</a:t>
            </a:r>
          </a:p>
          <a:p>
            <a:pPr lvl="2"/>
            <a:r>
              <a:rPr lang="en-US" dirty="0" smtClean="0"/>
              <a:t>4.) Secretary of State</a:t>
            </a:r>
          </a:p>
          <a:p>
            <a:pPr lvl="2"/>
            <a:r>
              <a:rPr lang="en-US" dirty="0" smtClean="0"/>
              <a:t>5.) Secretary of Treasury</a:t>
            </a:r>
          </a:p>
          <a:p>
            <a:pPr lvl="2"/>
            <a:r>
              <a:rPr lang="en-US" dirty="0" smtClean="0"/>
              <a:t>6.) Secretary of Defense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Order of formation of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97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47827"/>
            <a:ext cx="7886700" cy="5052923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1.) Vice-President</a:t>
            </a:r>
          </a:p>
          <a:p>
            <a:r>
              <a:rPr lang="en-US" dirty="0" smtClean="0"/>
              <a:t>2.) Speaker of the House</a:t>
            </a:r>
          </a:p>
          <a:p>
            <a:r>
              <a:rPr lang="en-US" dirty="0" smtClean="0"/>
              <a:t>3.) President pro tempore of the Senate</a:t>
            </a:r>
          </a:p>
          <a:p>
            <a:r>
              <a:rPr lang="en-US" dirty="0" smtClean="0"/>
              <a:t>4.) Secretary of State</a:t>
            </a:r>
          </a:p>
          <a:p>
            <a:r>
              <a:rPr lang="en-US" dirty="0" smtClean="0"/>
              <a:t>5.) Secretary of Treasury</a:t>
            </a:r>
          </a:p>
          <a:p>
            <a:r>
              <a:rPr lang="en-US" dirty="0" smtClean="0"/>
              <a:t>6.) Secretary of Defense</a:t>
            </a:r>
          </a:p>
          <a:p>
            <a:r>
              <a:rPr lang="en-US" dirty="0" smtClean="0"/>
              <a:t>7.) Attorney General</a:t>
            </a:r>
          </a:p>
          <a:p>
            <a:r>
              <a:rPr lang="en-US" dirty="0" smtClean="0"/>
              <a:t>8.) Secretary of the Interior</a:t>
            </a:r>
          </a:p>
          <a:p>
            <a:r>
              <a:rPr lang="en-US" dirty="0" smtClean="0"/>
              <a:t>9.) Secretary of Agriculture</a:t>
            </a:r>
          </a:p>
          <a:p>
            <a:r>
              <a:rPr lang="en-US" dirty="0" smtClean="0"/>
              <a:t>10.) Secretary of Commerce</a:t>
            </a:r>
          </a:p>
          <a:p>
            <a:r>
              <a:rPr lang="en-US" dirty="0" smtClean="0"/>
              <a:t>11.) Secretary of Labor</a:t>
            </a:r>
          </a:p>
          <a:p>
            <a:r>
              <a:rPr lang="en-US" dirty="0" smtClean="0"/>
              <a:t>12.) Secretary of Health and Human Services</a:t>
            </a:r>
          </a:p>
          <a:p>
            <a:r>
              <a:rPr lang="en-US" dirty="0" smtClean="0"/>
              <a:t>13.) Secretary of Housing and Urban Development</a:t>
            </a:r>
          </a:p>
          <a:p>
            <a:r>
              <a:rPr lang="en-US" dirty="0" smtClean="0"/>
              <a:t>14.) Secretary of Transportation</a:t>
            </a:r>
          </a:p>
          <a:p>
            <a:r>
              <a:rPr lang="en-US" dirty="0" smtClean="0"/>
              <a:t>15.) Secretary of Energy</a:t>
            </a:r>
          </a:p>
          <a:p>
            <a:r>
              <a:rPr lang="en-US" dirty="0" smtClean="0"/>
              <a:t>16.) Secretary of Education</a:t>
            </a:r>
          </a:p>
          <a:p>
            <a:r>
              <a:rPr lang="en-US" dirty="0" smtClean="0"/>
              <a:t>17.) Secretary of Veterans Affairs</a:t>
            </a:r>
          </a:p>
          <a:p>
            <a:r>
              <a:rPr lang="en-US" dirty="0" smtClean="0"/>
              <a:t>18.) Secretary of Homeland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07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Presidential Disability</a:t>
            </a:r>
          </a:p>
          <a:p>
            <a:pPr lvl="1"/>
            <a:r>
              <a:rPr lang="en-US" dirty="0" smtClean="0"/>
              <a:t>(25</a:t>
            </a:r>
            <a:r>
              <a:rPr lang="en-US" baseline="30000" dirty="0" smtClean="0"/>
              <a:t>th</a:t>
            </a:r>
            <a:r>
              <a:rPr lang="en-US" dirty="0" smtClean="0"/>
              <a:t> Amendment) Vice-President can become acting president if the </a:t>
            </a:r>
            <a:r>
              <a:rPr lang="en-US" dirty="0" err="1" smtClean="0"/>
              <a:t>pres</a:t>
            </a:r>
            <a:r>
              <a:rPr lang="en-US" dirty="0" smtClean="0"/>
              <a:t> is incapacitate</a:t>
            </a:r>
          </a:p>
          <a:p>
            <a:pPr lvl="2"/>
            <a:r>
              <a:rPr lang="en-US" dirty="0" smtClean="0"/>
              <a:t>President can do so in writing</a:t>
            </a:r>
          </a:p>
          <a:p>
            <a:pPr lvl="2"/>
            <a:r>
              <a:rPr lang="en-US" dirty="0" smtClean="0"/>
              <a:t>Vice-President and majority of cabinet can do so in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66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3676335" cy="9941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Executive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2226469"/>
            <a:ext cx="3913157" cy="366429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Vice-Presidency</a:t>
            </a:r>
          </a:p>
          <a:p>
            <a:pPr lvl="1"/>
            <a:r>
              <a:rPr lang="en-US" dirty="0" smtClean="0"/>
              <a:t>Constitution:</a:t>
            </a:r>
          </a:p>
          <a:p>
            <a:pPr lvl="2"/>
            <a:r>
              <a:rPr lang="en-US" dirty="0" smtClean="0"/>
              <a:t>Preside over the Senate</a:t>
            </a:r>
          </a:p>
          <a:p>
            <a:pPr lvl="2"/>
            <a:r>
              <a:rPr lang="en-US" dirty="0" smtClean="0"/>
              <a:t>Decide presidential disability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Practice</a:t>
            </a:r>
          </a:p>
          <a:p>
            <a:pPr lvl="2"/>
            <a:r>
              <a:rPr lang="en-US" dirty="0" smtClean="0"/>
              <a:t>“Balance the ticket”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Vacancy</a:t>
            </a:r>
          </a:p>
          <a:p>
            <a:pPr lvl="2"/>
            <a:r>
              <a:rPr lang="en-US" dirty="0" smtClean="0"/>
              <a:t>(25</a:t>
            </a:r>
            <a:r>
              <a:rPr lang="en-US" baseline="30000" dirty="0" smtClean="0"/>
              <a:t>th</a:t>
            </a:r>
            <a:r>
              <a:rPr lang="en-US" dirty="0" smtClean="0"/>
              <a:t> Amendment) President will nominate another VP and Congress will approve</a:t>
            </a:r>
          </a:p>
          <a:p>
            <a:pPr lvl="2"/>
            <a:endParaRPr lang="en-US" dirty="0"/>
          </a:p>
        </p:txBody>
      </p:sp>
      <p:pic>
        <p:nvPicPr>
          <p:cNvPr id="1026" name="Picture 2" descr="http://imgc.artprintimages.com/images/art-print/peter-steiner--dad-who-runs-the-country-if-anything-happens-to-the-vice-president-new-yorker-cartoon_i-G-65-6593-8XU2100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915" y="1986727"/>
            <a:ext cx="3904037" cy="390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29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Elections</a:t>
            </a:r>
          </a:p>
          <a:p>
            <a:pPr lvl="1"/>
            <a:r>
              <a:rPr lang="en-US" dirty="0" smtClean="0"/>
              <a:t>Primaries</a:t>
            </a:r>
          </a:p>
          <a:p>
            <a:pPr lvl="1"/>
            <a:r>
              <a:rPr lang="en-US" dirty="0" smtClean="0"/>
              <a:t>Convention</a:t>
            </a:r>
          </a:p>
          <a:p>
            <a:pPr lvl="1"/>
            <a:r>
              <a:rPr lang="en-US" dirty="0" smtClean="0"/>
              <a:t>General Election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57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7397</TotalTime>
  <Words>792</Words>
  <Application>Microsoft Office PowerPoint</Application>
  <PresentationFormat>On-screen Show (4:3)</PresentationFormat>
  <Paragraphs>157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Executive Branch</vt:lpstr>
      <vt:lpstr>PowerPoint Presentation</vt:lpstr>
      <vt:lpstr>PowerPoint Presentation</vt:lpstr>
      <vt:lpstr>PowerPoint Presentation</vt:lpstr>
      <vt:lpstr>PowerPoint Presentation</vt:lpstr>
      <vt:lpstr>Executive Branch</vt:lpstr>
      <vt:lpstr>PowerPoint Presentation</vt:lpstr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Executive Powers</vt:lpstr>
      <vt:lpstr>Executive Powers</vt:lpstr>
      <vt:lpstr>Executive Powers</vt:lpstr>
      <vt:lpstr>Executive Powers</vt:lpstr>
      <vt:lpstr>Federal Bureaucracy</vt:lpstr>
      <vt:lpstr>PowerPoint Presentation</vt:lpstr>
      <vt:lpstr>Financing the Government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Crean</dc:creator>
  <cp:lastModifiedBy>Kevin Crean</cp:lastModifiedBy>
  <cp:revision>32</cp:revision>
  <dcterms:created xsi:type="dcterms:W3CDTF">2015-11-20T14:35:21Z</dcterms:created>
  <dcterms:modified xsi:type="dcterms:W3CDTF">2015-12-04T21:00:45Z</dcterms:modified>
</cp:coreProperties>
</file>