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89030-B36A-4718-AD2D-F0B65B2AA30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B7A4-4307-4C19-85F6-639F91FC72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Exploration </a:t>
            </a:r>
            <a:r>
              <a:rPr lang="en-US" smtClean="0"/>
              <a:t>and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Encomienda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Conquistadors could demand labor from natives</a:t>
            </a:r>
          </a:p>
          <a:p>
            <a:pPr lvl="1"/>
            <a:r>
              <a:rPr lang="en-US" dirty="0" err="1" smtClean="0"/>
              <a:t>Bartolome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Casas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Brought religion</a:t>
            </a:r>
          </a:p>
          <a:p>
            <a:pPr lvl="1"/>
            <a:r>
              <a:rPr lang="en-US" dirty="0" smtClean="0"/>
              <a:t>Catholic church established churches and dioceses</a:t>
            </a:r>
          </a:p>
          <a:p>
            <a:pPr lvl="2"/>
            <a:r>
              <a:rPr lang="en-US" dirty="0" smtClean="0"/>
              <a:t>Jesuits</a:t>
            </a:r>
          </a:p>
          <a:p>
            <a:pPr lvl="2"/>
            <a:endParaRPr lang="en-US" dirty="0"/>
          </a:p>
          <a:p>
            <a:r>
              <a:rPr lang="en-US" dirty="0" smtClean="0"/>
              <a:t>Established toe hold in Philippines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Pirates</a:t>
            </a:r>
          </a:p>
          <a:p>
            <a:pPr lvl="1"/>
            <a:r>
              <a:rPr lang="en-US" dirty="0" smtClean="0"/>
              <a:t>Privateers (Dutch, </a:t>
            </a:r>
            <a:r>
              <a:rPr lang="en-US" u="sng" dirty="0" smtClean="0"/>
              <a:t>English</a:t>
            </a:r>
            <a:r>
              <a:rPr lang="en-US" dirty="0" smtClean="0"/>
              <a:t>, French)</a:t>
            </a:r>
          </a:p>
          <a:p>
            <a:pPr lvl="1"/>
            <a:endParaRPr lang="en-US" dirty="0"/>
          </a:p>
          <a:p>
            <a:r>
              <a:rPr lang="en-US" dirty="0" smtClean="0"/>
              <a:t>Inflation</a:t>
            </a:r>
          </a:p>
          <a:p>
            <a:r>
              <a:rPr lang="en-US" dirty="0" smtClean="0"/>
              <a:t>Lack of middle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Establishment of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Mercantilism</a:t>
            </a:r>
          </a:p>
          <a:p>
            <a:pPr lvl="1"/>
            <a:r>
              <a:rPr lang="en-US" dirty="0" smtClean="0"/>
              <a:t>One country’s wealth can only be increased at the expense of another’s</a:t>
            </a:r>
          </a:p>
          <a:p>
            <a:pPr lvl="2"/>
            <a:r>
              <a:rPr lang="en-US" dirty="0" smtClean="0"/>
              <a:t>Export more than you import</a:t>
            </a:r>
          </a:p>
          <a:p>
            <a:pPr lvl="2"/>
            <a:r>
              <a:rPr lang="en-US" dirty="0" smtClean="0"/>
              <a:t>Monarchs and merchants are closely tied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Began to dominate Indian Ocean Trade</a:t>
            </a:r>
          </a:p>
          <a:p>
            <a:pPr lvl="1"/>
            <a:r>
              <a:rPr lang="en-US" dirty="0" err="1" smtClean="0"/>
              <a:t>Da</a:t>
            </a:r>
            <a:r>
              <a:rPr lang="en-US" dirty="0" smtClean="0"/>
              <a:t> Gama</a:t>
            </a:r>
          </a:p>
          <a:p>
            <a:endParaRPr lang="en-US" dirty="0" smtClean="0"/>
          </a:p>
          <a:p>
            <a:r>
              <a:rPr lang="en-US" dirty="0" smtClean="0"/>
              <a:t>Brazil discovered by mistake in 1500</a:t>
            </a:r>
          </a:p>
          <a:p>
            <a:pPr lvl="1"/>
            <a:r>
              <a:rPr lang="en-US" dirty="0" smtClean="0"/>
              <a:t>Named after brazil wood (dyes)</a:t>
            </a:r>
          </a:p>
          <a:p>
            <a:pPr lvl="2"/>
            <a:r>
              <a:rPr lang="en-US" dirty="0" smtClean="0"/>
              <a:t>Needed laborers</a:t>
            </a:r>
          </a:p>
          <a:p>
            <a:pPr lvl="2"/>
            <a:r>
              <a:rPr lang="en-US" dirty="0" smtClean="0"/>
              <a:t>Slaves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Later, the Portuguese turned to sugar</a:t>
            </a:r>
          </a:p>
          <a:p>
            <a:pPr lvl="2"/>
            <a:r>
              <a:rPr lang="en-US" dirty="0" smtClean="0"/>
              <a:t>More slaves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t3.gstatic.com/images?q=tbn:ANd9GcRNvgKbqrAvh8cBa5JW6Prg3hCMaGRWz20EdawCAktC3C0H7_-B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1371600"/>
            <a:ext cx="10515600" cy="462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Portuguese empire will be challenged</a:t>
            </a:r>
          </a:p>
          <a:p>
            <a:pPr lvl="1"/>
            <a:r>
              <a:rPr lang="en-US" dirty="0" smtClean="0"/>
              <a:t>Disease, shipwreck, battles</a:t>
            </a:r>
          </a:p>
          <a:p>
            <a:pPr lvl="1"/>
            <a:r>
              <a:rPr lang="en-US" dirty="0" smtClean="0"/>
              <a:t>Portugal too small; empire too large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Challenge Portugal in India</a:t>
            </a:r>
          </a:p>
          <a:p>
            <a:pPr lvl="1"/>
            <a:r>
              <a:rPr lang="en-US" dirty="0" smtClean="0"/>
              <a:t>British East India Company</a:t>
            </a:r>
          </a:p>
          <a:p>
            <a:pPr lvl="1"/>
            <a:r>
              <a:rPr lang="en-US" dirty="0" smtClean="0"/>
              <a:t>1608 Landed in India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(Dutch will challenge in East Indies as well)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England will establish sugar plantations in the Caribbean </a:t>
            </a:r>
          </a:p>
          <a:p>
            <a:pPr lvl="1"/>
            <a:r>
              <a:rPr lang="en-US" dirty="0" smtClean="0"/>
              <a:t>Jamaica, Bahamas</a:t>
            </a:r>
          </a:p>
          <a:p>
            <a:r>
              <a:rPr lang="en-US" dirty="0" smtClean="0"/>
              <a:t>American colonies (1607)</a:t>
            </a:r>
          </a:p>
          <a:p>
            <a:endParaRPr lang="en-US" dirty="0"/>
          </a:p>
          <a:p>
            <a:r>
              <a:rPr lang="en-US" dirty="0" smtClean="0"/>
              <a:t>Will join and dominate slave trade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229600" cy="4525963"/>
          </a:xfrm>
        </p:spPr>
        <p:txBody>
          <a:bodyPr/>
          <a:lstStyle/>
          <a:p>
            <a:r>
              <a:rPr lang="en-US" dirty="0" smtClean="0"/>
              <a:t>French Empire</a:t>
            </a:r>
          </a:p>
          <a:p>
            <a:pPr lvl="1"/>
            <a:r>
              <a:rPr lang="en-US" dirty="0" smtClean="0"/>
              <a:t>Canada – New France</a:t>
            </a:r>
          </a:p>
          <a:p>
            <a:pPr lvl="2"/>
            <a:r>
              <a:rPr lang="en-US" dirty="0" smtClean="0"/>
              <a:t>Traded fur</a:t>
            </a:r>
          </a:p>
          <a:p>
            <a:pPr lvl="1"/>
            <a:r>
              <a:rPr lang="en-US" dirty="0" smtClean="0"/>
              <a:t>Islands in Caribbean (Haiti)</a:t>
            </a:r>
          </a:p>
          <a:p>
            <a:pPr lvl="2"/>
            <a:r>
              <a:rPr lang="en-US" dirty="0" smtClean="0"/>
              <a:t>Sugar plantations</a:t>
            </a:r>
            <a:endParaRPr lang="en-US" dirty="0"/>
          </a:p>
        </p:txBody>
      </p:sp>
      <p:pic>
        <p:nvPicPr>
          <p:cNvPr id="4" name="Picture 2" descr="http://www.atlasofbritempire.com/uploads/North_America_17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81200"/>
            <a:ext cx="4087522" cy="4648200"/>
          </a:xfrm>
          <a:prstGeom prst="rect">
            <a:avLst/>
          </a:prstGeom>
          <a:noFill/>
        </p:spPr>
      </p:pic>
      <p:pic>
        <p:nvPicPr>
          <p:cNvPr id="2050" name="Picture 2" descr="http://chnm.gmu.edu/revolution/searchimages/4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71949"/>
            <a:ext cx="4114800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Ocean Trade (After 1500)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Portuguese first </a:t>
            </a:r>
          </a:p>
          <a:p>
            <a:pPr lvl="1"/>
            <a:r>
              <a:rPr lang="en-US" dirty="0" smtClean="0"/>
              <a:t>English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blogs.misd.k12.wa.us/rcimprich/files/2010/12/map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90600" y="304798"/>
            <a:ext cx="11125199" cy="6216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Mongols an </a:t>
            </a:r>
            <a:r>
              <a:rPr lang="en-US" i="1" dirty="0" smtClean="0"/>
              <a:t>INVADING </a:t>
            </a:r>
            <a:r>
              <a:rPr lang="en-US" dirty="0" smtClean="0"/>
              <a:t>force, not a </a:t>
            </a:r>
            <a:r>
              <a:rPr lang="en-US" i="1" dirty="0" smtClean="0"/>
              <a:t>RULING</a:t>
            </a:r>
            <a:r>
              <a:rPr lang="en-US" dirty="0" smtClean="0"/>
              <a:t> force.</a:t>
            </a:r>
          </a:p>
          <a:p>
            <a:pPr lvl="1"/>
            <a:r>
              <a:rPr lang="en-US" dirty="0" smtClean="0"/>
              <a:t>Russian princes in charge of local affairs, but had to acknowledge Mongols as their overlords and pay heavy tribute.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Mongol Rule</a:t>
            </a:r>
          </a:p>
          <a:p>
            <a:pPr lvl="2"/>
            <a:r>
              <a:rPr lang="en-US" dirty="0" smtClean="0"/>
              <a:t>Tolerated religion</a:t>
            </a:r>
          </a:p>
          <a:p>
            <a:pPr lvl="2"/>
            <a:r>
              <a:rPr lang="en-US" dirty="0" smtClean="0"/>
              <a:t>Taught them what absolute rule was.</a:t>
            </a:r>
          </a:p>
          <a:p>
            <a:pPr lvl="2"/>
            <a:r>
              <a:rPr lang="en-US" dirty="0" smtClean="0"/>
              <a:t>Taught them to centralize power</a:t>
            </a:r>
          </a:p>
          <a:p>
            <a:pPr lvl="2"/>
            <a:r>
              <a:rPr lang="en-US" dirty="0" smtClean="0"/>
              <a:t>Cut them off from the rest of Europe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Moscow (1200) became powerful under Golden Horde</a:t>
            </a:r>
          </a:p>
          <a:p>
            <a:pPr lvl="1"/>
            <a:r>
              <a:rPr lang="en-US" dirty="0" smtClean="0"/>
              <a:t>Russian Orthodox Church</a:t>
            </a:r>
          </a:p>
          <a:p>
            <a:pPr lvl="1"/>
            <a:r>
              <a:rPr lang="en-US" dirty="0" smtClean="0"/>
              <a:t>Ivan I and Ivan III led rebellions against Mongols</a:t>
            </a:r>
          </a:p>
          <a:p>
            <a:pPr lvl="1"/>
            <a:r>
              <a:rPr lang="en-US" dirty="0" smtClean="0"/>
              <a:t>Ivan III (the Great) conquered most of the Golden Horde</a:t>
            </a:r>
          </a:p>
          <a:p>
            <a:pPr lvl="2"/>
            <a:r>
              <a:rPr lang="en-US" dirty="0" smtClean="0"/>
              <a:t>Called himself Czar</a:t>
            </a:r>
          </a:p>
          <a:p>
            <a:pPr lvl="2"/>
            <a:r>
              <a:rPr lang="en-US" dirty="0" smtClean="0"/>
              <a:t>Framework for Absolute leadership</a:t>
            </a:r>
          </a:p>
          <a:p>
            <a:pPr lvl="2"/>
            <a:r>
              <a:rPr lang="en-US" dirty="0" smtClean="0"/>
              <a:t>Much of Northern Russia conquered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Ivan the Terrible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Grandson of Ivan the Great 1547-1584</a:t>
            </a:r>
          </a:p>
          <a:p>
            <a:r>
              <a:rPr lang="en-US" dirty="0" smtClean="0"/>
              <a:t>Further United Russia</a:t>
            </a:r>
          </a:p>
          <a:p>
            <a:pPr lvl="1"/>
            <a:r>
              <a:rPr lang="en-US" dirty="0" smtClean="0"/>
              <a:t>Established absolute rule</a:t>
            </a:r>
          </a:p>
          <a:p>
            <a:pPr lvl="1"/>
            <a:r>
              <a:rPr lang="en-US" dirty="0" smtClean="0"/>
              <a:t>Limited power of nobles</a:t>
            </a:r>
          </a:p>
          <a:p>
            <a:r>
              <a:rPr lang="en-US" dirty="0" smtClean="0"/>
              <a:t>Officially crowned tsar (Czar)</a:t>
            </a:r>
          </a:p>
          <a:p>
            <a:r>
              <a:rPr lang="en-US" dirty="0" smtClean="0"/>
              <a:t>Further bound serfs to their land</a:t>
            </a:r>
          </a:p>
          <a:p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 err="1" smtClean="0"/>
              <a:t>Russain</a:t>
            </a:r>
            <a:r>
              <a:rPr lang="en-US" dirty="0" smtClean="0"/>
              <a:t> orthodox church</a:t>
            </a:r>
          </a:p>
          <a:p>
            <a:r>
              <a:rPr lang="en-US" dirty="0" smtClean="0"/>
              <a:t>Married daughter of last emperor of Byzantines (Anastasia)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Ivan the Terrible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Became mad (after 1560)</a:t>
            </a:r>
          </a:p>
          <a:p>
            <a:pPr lvl="1"/>
            <a:r>
              <a:rPr lang="en-US" dirty="0" smtClean="0"/>
              <a:t>Killed his own son</a:t>
            </a:r>
          </a:p>
          <a:p>
            <a:pPr lvl="1"/>
            <a:r>
              <a:rPr lang="en-US" dirty="0" smtClean="0"/>
              <a:t>Agents of terror (</a:t>
            </a:r>
            <a:r>
              <a:rPr lang="en-US" dirty="0" err="1" smtClean="0"/>
              <a:t>oprichniki</a:t>
            </a:r>
            <a:r>
              <a:rPr lang="en-US" dirty="0" smtClean="0"/>
              <a:t>) to enforce his will</a:t>
            </a:r>
          </a:p>
          <a:p>
            <a:pPr lvl="2"/>
            <a:r>
              <a:rPr lang="en-US" dirty="0" smtClean="0"/>
              <a:t>They sacked towns and killed people suspected as disloyal</a:t>
            </a:r>
          </a:p>
          <a:p>
            <a:pPr lvl="1"/>
            <a:r>
              <a:rPr lang="en-US" dirty="0" smtClean="0"/>
              <a:t>Killed boyars</a:t>
            </a:r>
          </a:p>
          <a:p>
            <a:pPr lvl="1"/>
            <a:r>
              <a:rPr lang="en-US" dirty="0" smtClean="0"/>
              <a:t>Many fled (joined Cossacks)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Autocracy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people believed autocratic government the only way</a:t>
            </a:r>
          </a:p>
          <a:p>
            <a:pPr lvl="1"/>
            <a:r>
              <a:rPr lang="en-US" dirty="0" smtClean="0"/>
              <a:t>But they will hit trouble when there is no powerful tsar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Romanov Dynasty (1613-1917)</a:t>
            </a:r>
          </a:p>
          <a:p>
            <a:pPr lvl="1"/>
            <a:r>
              <a:rPr lang="en-US" dirty="0" smtClean="0"/>
              <a:t>After time of troubles Michael Romanov elected leader</a:t>
            </a:r>
          </a:p>
          <a:p>
            <a:pPr lvl="2"/>
            <a:r>
              <a:rPr lang="en-US" dirty="0" smtClean="0"/>
              <a:t>Continued expansion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the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169152" cy="4495800"/>
          </a:xfrm>
        </p:spPr>
        <p:txBody>
          <a:bodyPr/>
          <a:lstStyle/>
          <a:p>
            <a:r>
              <a:rPr lang="en-US" dirty="0" smtClean="0"/>
              <a:t>Expanded</a:t>
            </a:r>
          </a:p>
          <a:p>
            <a:r>
              <a:rPr lang="en-US" dirty="0" smtClean="0"/>
              <a:t>Reformed (weakened) Russian Orthodox Church</a:t>
            </a:r>
          </a:p>
          <a:p>
            <a:r>
              <a:rPr lang="en-US" dirty="0" smtClean="0"/>
              <a:t>Modernized</a:t>
            </a:r>
          </a:p>
          <a:p>
            <a:pPr lvl="1"/>
            <a:r>
              <a:rPr lang="en-US" dirty="0" smtClean="0"/>
              <a:t>(In his case, this meant westernize)</a:t>
            </a:r>
          </a:p>
          <a:p>
            <a:endParaRPr lang="en-US" dirty="0"/>
          </a:p>
        </p:txBody>
      </p:sp>
      <p:pic>
        <p:nvPicPr>
          <p:cNvPr id="33794" name="Picture 2" descr="http://t0.gstatic.com/images?q=tbn:ANd9GcRIdt3oLP_Dl5dBRpX_C4deqJtG-vsGF2eqSpl1Rovuhi8tzJD-lQ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752600"/>
            <a:ext cx="1866900" cy="2447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Peter the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Forced boyars (nobles) to serve the state</a:t>
            </a:r>
          </a:p>
          <a:p>
            <a:pPr lvl="1"/>
            <a:r>
              <a:rPr lang="en-US" dirty="0" smtClean="0"/>
              <a:t>Shave their beards; wear western clothes</a:t>
            </a:r>
          </a:p>
          <a:p>
            <a:pPr lvl="1"/>
            <a:r>
              <a:rPr lang="en-US" dirty="0" smtClean="0"/>
              <a:t>Forced public interaction between genders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Protected their interests</a:t>
            </a:r>
          </a:p>
          <a:p>
            <a:pPr lvl="2"/>
            <a:r>
              <a:rPr lang="en-US" dirty="0" smtClean="0"/>
              <a:t>Ensured serfs were bound to their land</a:t>
            </a:r>
          </a:p>
          <a:p>
            <a:pPr lvl="2"/>
            <a:endParaRPr lang="en-US" dirty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2" descr="http://rwwise.com/blog/wp-content/uploads/peter-the-grea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95800"/>
            <a:ext cx="1973882" cy="1892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Western ideas flow into Russia for the first time</a:t>
            </a:r>
          </a:p>
          <a:p>
            <a:pPr lvl="1"/>
            <a:r>
              <a:rPr lang="en-US" dirty="0" smtClean="0"/>
              <a:t>Consequences?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Ruler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an absolutist state, kings asserted that they were chosen by God and responsible to him alone</a:t>
            </a:r>
          </a:p>
          <a:p>
            <a:pPr lvl="1"/>
            <a:r>
              <a:rPr lang="en-US" dirty="0" smtClean="0"/>
              <a:t>Exclusive power to make and enforce laws</a:t>
            </a:r>
          </a:p>
          <a:p>
            <a:pPr lvl="1"/>
            <a:r>
              <a:rPr lang="en-US" dirty="0" smtClean="0"/>
              <a:t>No checks on power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http://media-2.web.britannica.com/eb-media/61/103661-050-62B539F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-1"/>
            <a:ext cx="6477000" cy="6745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0418" name="Picture 2" descr="http://www.marxists.org/glossary/media/places/r/russia/1533-189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266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tatic.howstuffworks.com/gif/willow/history-of-south-america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-11264"/>
            <a:ext cx="5334000" cy="6864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God, Glory, and Gold</a:t>
            </a:r>
          </a:p>
          <a:p>
            <a:endParaRPr lang="en-US" dirty="0"/>
          </a:p>
          <a:p>
            <a:r>
              <a:rPr lang="en-US" dirty="0" smtClean="0"/>
              <a:t>Monarchies strong enough to pursue power</a:t>
            </a:r>
          </a:p>
          <a:p>
            <a:r>
              <a:rPr lang="en-US" dirty="0" smtClean="0"/>
              <a:t>New inventions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Portuguese first</a:t>
            </a:r>
          </a:p>
          <a:p>
            <a:pPr lvl="1"/>
            <a:r>
              <a:rPr lang="en-US" dirty="0" smtClean="0"/>
              <a:t>Prince Henry the Navigator (1394-1460)</a:t>
            </a:r>
          </a:p>
          <a:p>
            <a:pPr lvl="1"/>
            <a:r>
              <a:rPr lang="en-US" dirty="0" smtClean="0"/>
              <a:t>Started sailing south</a:t>
            </a:r>
          </a:p>
          <a:p>
            <a:pPr lvl="2"/>
            <a:r>
              <a:rPr lang="en-US" dirty="0" smtClean="0"/>
              <a:t>Dias</a:t>
            </a:r>
          </a:p>
          <a:p>
            <a:pPr lvl="2"/>
            <a:r>
              <a:rPr lang="en-US" dirty="0" smtClean="0"/>
              <a:t>Vasco </a:t>
            </a:r>
            <a:r>
              <a:rPr lang="en-US" dirty="0" err="1" smtClean="0"/>
              <a:t>da</a:t>
            </a:r>
            <a:r>
              <a:rPr lang="en-US" dirty="0" smtClean="0"/>
              <a:t> Gama</a:t>
            </a:r>
          </a:p>
          <a:p>
            <a:pPr lvl="3"/>
            <a:r>
              <a:rPr lang="en-US" dirty="0" smtClean="0"/>
              <a:t>Tried to Destroy Muslim monopoly on spice trade</a:t>
            </a:r>
          </a:p>
          <a:p>
            <a:pPr lvl="4"/>
            <a:r>
              <a:rPr lang="en-US" dirty="0" smtClean="0"/>
              <a:t>And Venice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Established holds in spice islands</a:t>
            </a:r>
          </a:p>
          <a:p>
            <a:pPr lvl="2"/>
            <a:r>
              <a:rPr lang="en-US" dirty="0" smtClean="0"/>
              <a:t>Thanks to guns and better boats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Maritime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Involved in exploration</a:t>
            </a:r>
          </a:p>
          <a:p>
            <a:pPr lvl="1"/>
            <a:r>
              <a:rPr lang="en-US" dirty="0" smtClean="0"/>
              <a:t>Columbus</a:t>
            </a:r>
          </a:p>
          <a:p>
            <a:pPr lvl="1"/>
            <a:r>
              <a:rPr lang="en-US" dirty="0" smtClean="0"/>
              <a:t>Magellan</a:t>
            </a:r>
          </a:p>
          <a:p>
            <a:pPr lvl="1"/>
            <a:endParaRPr lang="en-US" dirty="0"/>
          </a:p>
          <a:p>
            <a:r>
              <a:rPr lang="en-US" dirty="0" smtClean="0"/>
              <a:t>Conquistadors</a:t>
            </a:r>
          </a:p>
          <a:p>
            <a:pPr lvl="1"/>
            <a:r>
              <a:rPr lang="en-US" dirty="0" smtClean="0"/>
              <a:t>Cortes</a:t>
            </a:r>
          </a:p>
          <a:p>
            <a:pPr lvl="1"/>
            <a:r>
              <a:rPr lang="en-US" dirty="0" smtClean="0"/>
              <a:t>Pizarro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4" name="Picture 4" descr="http://storiesofusa.com/images/new-spain-spanish-empire-world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838200"/>
            <a:ext cx="9243029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Governing the Empire</a:t>
            </a:r>
          </a:p>
          <a:p>
            <a:pPr lvl="1"/>
            <a:r>
              <a:rPr lang="en-US" dirty="0" smtClean="0"/>
              <a:t>Viceroyalties</a:t>
            </a:r>
          </a:p>
          <a:p>
            <a:pPr lvl="1"/>
            <a:r>
              <a:rPr lang="en-US" dirty="0" smtClean="0"/>
              <a:t>Crown claimed 1/5 of all precious metals (</a:t>
            </a:r>
            <a:r>
              <a:rPr lang="en-US" dirty="0" err="1" smtClean="0"/>
              <a:t>quinto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Discouraged native industries</a:t>
            </a:r>
          </a:p>
          <a:p>
            <a:pPr lvl="1"/>
            <a:endParaRPr lang="en-US" dirty="0"/>
          </a:p>
          <a:p>
            <a:r>
              <a:rPr lang="en-US" dirty="0" smtClean="0"/>
              <a:t>Society</a:t>
            </a:r>
          </a:p>
          <a:p>
            <a:pPr lvl="1"/>
            <a:r>
              <a:rPr lang="en-US" dirty="0" err="1" smtClean="0"/>
              <a:t>Peninsulares</a:t>
            </a:r>
            <a:r>
              <a:rPr lang="en-US" dirty="0" smtClean="0"/>
              <a:t> (born in Spain)</a:t>
            </a:r>
          </a:p>
          <a:p>
            <a:pPr lvl="1"/>
            <a:r>
              <a:rPr lang="en-US" dirty="0" smtClean="0"/>
              <a:t>Creoles (Spanish, but born in New World)</a:t>
            </a:r>
          </a:p>
          <a:p>
            <a:pPr lvl="1"/>
            <a:r>
              <a:rPr lang="en-US" dirty="0" err="1" smtClean="0"/>
              <a:t>Mestizo</a:t>
            </a:r>
            <a:r>
              <a:rPr lang="en-US" dirty="0" smtClean="0"/>
              <a:t> (mix of Spanish and Native)</a:t>
            </a:r>
          </a:p>
          <a:p>
            <a:pPr lvl="1"/>
            <a:r>
              <a:rPr lang="en-US" dirty="0" smtClean="0"/>
              <a:t>Mulattoes (European and African descent)</a:t>
            </a:r>
          </a:p>
          <a:p>
            <a:pPr lvl="1"/>
            <a:r>
              <a:rPr lang="en-US" dirty="0" smtClean="0"/>
              <a:t>Native American/African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On-screen Show (4:3)</PresentationFormat>
  <Paragraphs>153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Exploration and Empire</vt:lpstr>
      <vt:lpstr>Slide 2</vt:lpstr>
      <vt:lpstr>Slide 3</vt:lpstr>
      <vt:lpstr>Slide 4</vt:lpstr>
      <vt:lpstr>Slide 5</vt:lpstr>
      <vt:lpstr>Slide 6</vt:lpstr>
      <vt:lpstr>Spanish Maritime Empire</vt:lpstr>
      <vt:lpstr>Slide 8</vt:lpstr>
      <vt:lpstr>Spanish Empire</vt:lpstr>
      <vt:lpstr>Spanish Empire</vt:lpstr>
      <vt:lpstr>Challenges to Spain</vt:lpstr>
      <vt:lpstr>Establishment of Empires</vt:lpstr>
      <vt:lpstr>Portugal</vt:lpstr>
      <vt:lpstr>Slide 14</vt:lpstr>
      <vt:lpstr>Slide 15</vt:lpstr>
      <vt:lpstr>English Empire</vt:lpstr>
      <vt:lpstr>Slide 17</vt:lpstr>
      <vt:lpstr>Slide 18</vt:lpstr>
      <vt:lpstr>Indian Ocean Trade (After 1500)</vt:lpstr>
      <vt:lpstr>Russia</vt:lpstr>
      <vt:lpstr>Slide 21</vt:lpstr>
      <vt:lpstr>Slide 22</vt:lpstr>
      <vt:lpstr>Ivan the Terrible</vt:lpstr>
      <vt:lpstr>Ivan the Terrible</vt:lpstr>
      <vt:lpstr>Slide 25</vt:lpstr>
      <vt:lpstr>Peter the Great</vt:lpstr>
      <vt:lpstr>Peter the Great</vt:lpstr>
      <vt:lpstr>Slide 28</vt:lpstr>
      <vt:lpstr>Absolute Ruler</vt:lpstr>
      <vt:lpstr>Slide 30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Exploration and Empire</dc:title>
  <dc:creator>kcrean</dc:creator>
  <cp:lastModifiedBy>kcrean</cp:lastModifiedBy>
  <cp:revision>1</cp:revision>
  <dcterms:created xsi:type="dcterms:W3CDTF">2014-01-13T14:11:22Z</dcterms:created>
  <dcterms:modified xsi:type="dcterms:W3CDTF">2014-01-13T14:11:46Z</dcterms:modified>
</cp:coreProperties>
</file>