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F8E5-2281-4338-ACDB-CAEE423DE4D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8FD4-045C-416E-BCE3-F0961823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3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F8E5-2281-4338-ACDB-CAEE423DE4D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8FD4-045C-416E-BCE3-F0961823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2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F8E5-2281-4338-ACDB-CAEE423DE4D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8FD4-045C-416E-BCE3-F0961823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8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F8E5-2281-4338-ACDB-CAEE423DE4D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8FD4-045C-416E-BCE3-F0961823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F8E5-2281-4338-ACDB-CAEE423DE4D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8FD4-045C-416E-BCE3-F0961823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4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F8E5-2281-4338-ACDB-CAEE423DE4D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8FD4-045C-416E-BCE3-F0961823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4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F8E5-2281-4338-ACDB-CAEE423DE4D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8FD4-045C-416E-BCE3-F0961823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3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F8E5-2281-4338-ACDB-CAEE423DE4D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8FD4-045C-416E-BCE3-F0961823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1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F8E5-2281-4338-ACDB-CAEE423DE4D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8FD4-045C-416E-BCE3-F0961823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F8E5-2281-4338-ACDB-CAEE423DE4D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8FD4-045C-416E-BCE3-F0961823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9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F8E5-2281-4338-ACDB-CAEE423DE4D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8FD4-045C-416E-BCE3-F0961823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6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0F8E5-2281-4338-ACDB-CAEE423DE4D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8FD4-045C-416E-BCE3-F0961823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3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Financing the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9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Budget</a:t>
            </a:r>
          </a:p>
          <a:p>
            <a:pPr lvl="1"/>
            <a:r>
              <a:rPr lang="en-US" dirty="0" smtClean="0"/>
              <a:t>Congress decides how much money can be spent</a:t>
            </a:r>
          </a:p>
          <a:p>
            <a:pPr lvl="1"/>
            <a:r>
              <a:rPr lang="en-US" dirty="0" smtClean="0"/>
              <a:t>President initiates budget</a:t>
            </a:r>
          </a:p>
          <a:p>
            <a:pPr lvl="2"/>
            <a:r>
              <a:rPr lang="en-US" dirty="0" smtClean="0"/>
              <a:t>Proposes budget to Congress</a:t>
            </a:r>
          </a:p>
          <a:p>
            <a:pPr lvl="1"/>
            <a:r>
              <a:rPr lang="en-US" dirty="0" smtClean="0"/>
              <a:t>Congressional Budget Office studies budget</a:t>
            </a:r>
          </a:p>
          <a:p>
            <a:pPr lvl="1"/>
            <a:r>
              <a:rPr lang="en-US" dirty="0" smtClean="0"/>
              <a:t>House and Senate Appropriations Committee examines</a:t>
            </a:r>
          </a:p>
          <a:p>
            <a:pPr lvl="2"/>
            <a:r>
              <a:rPr lang="en-US" dirty="0" smtClean="0"/>
              <a:t>Testimony from agency leaders, groups, and lobbyists</a:t>
            </a:r>
          </a:p>
          <a:p>
            <a:pPr lvl="2"/>
            <a:r>
              <a:rPr lang="en-US" dirty="0" smtClean="0"/>
              <a:t>Both committees propose a resolution</a:t>
            </a:r>
          </a:p>
          <a:p>
            <a:pPr lvl="2"/>
            <a:r>
              <a:rPr lang="en-US" dirty="0" smtClean="0"/>
              <a:t>13 Appropriation Bills</a:t>
            </a:r>
          </a:p>
          <a:p>
            <a:pPr lvl="3"/>
            <a:r>
              <a:rPr lang="en-US" dirty="0" smtClean="0"/>
              <a:t>Passed by Oct 1 (which usually does not happen </a:t>
            </a:r>
            <a:r>
              <a:rPr lang="en-US" dirty="0" smtClean="0">
                <a:sym typeface="Wingdings" panose="05000000000000000000" pitchFamily="2" charset="2"/>
              </a:rPr>
              <a:t>Continuing Resolution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Resolution has to be passed by May 15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5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and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26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GDP (Gross Domestic Product) – the total value of all final goods and services produced in the country each year</a:t>
            </a:r>
          </a:p>
          <a:p>
            <a:pPr lvl="1"/>
            <a:r>
              <a:rPr lang="en-US" dirty="0"/>
              <a:t>$16.77 trillion (2013)</a:t>
            </a:r>
          </a:p>
          <a:p>
            <a:endParaRPr lang="en-US" dirty="0" smtClean="0"/>
          </a:p>
          <a:p>
            <a:r>
              <a:rPr lang="en-US" dirty="0" smtClean="0"/>
              <a:t>Economic Goals</a:t>
            </a:r>
          </a:p>
          <a:p>
            <a:pPr lvl="1"/>
            <a:r>
              <a:rPr lang="en-US" dirty="0" smtClean="0"/>
              <a:t>Full employment (5.somethingish %)</a:t>
            </a:r>
          </a:p>
          <a:p>
            <a:pPr lvl="1"/>
            <a:r>
              <a:rPr lang="en-US" dirty="0" smtClean="0"/>
              <a:t>Price stability</a:t>
            </a:r>
          </a:p>
          <a:p>
            <a:pPr lvl="2"/>
            <a:r>
              <a:rPr lang="en-US" dirty="0" smtClean="0"/>
              <a:t>Inflation – general increases in prices according to CPI</a:t>
            </a:r>
          </a:p>
          <a:p>
            <a:pPr lvl="2"/>
            <a:r>
              <a:rPr lang="en-US" dirty="0" smtClean="0"/>
              <a:t>Deflation – general decrease in prices according to CPI</a:t>
            </a:r>
          </a:p>
          <a:p>
            <a:pPr lvl="2"/>
            <a:r>
              <a:rPr lang="en-US" dirty="0" smtClean="0"/>
              <a:t>CPI – Consumer Price Index</a:t>
            </a:r>
          </a:p>
          <a:p>
            <a:pPr lvl="1"/>
            <a:r>
              <a:rPr lang="en-US" dirty="0" smtClean="0"/>
              <a:t>Economic growth</a:t>
            </a:r>
          </a:p>
          <a:p>
            <a:pPr lvl="2"/>
            <a:r>
              <a:rPr lang="en-US" dirty="0" smtClean="0"/>
              <a:t>Recession – absence of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3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and Monetary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Fiscal Policy – Using the government’s power to tax and spend as a tool to achieve economic goals</a:t>
            </a:r>
          </a:p>
          <a:p>
            <a:r>
              <a:rPr lang="en-US" dirty="0" smtClean="0"/>
              <a:t>Monetary Policy – Gov’t can influence the money supply and the availability of credit</a:t>
            </a:r>
          </a:p>
          <a:p>
            <a:pPr lvl="1"/>
            <a:r>
              <a:rPr lang="en-US" dirty="0" smtClean="0"/>
              <a:t>Federal Reserve (created in 1913)</a:t>
            </a:r>
          </a:p>
          <a:p>
            <a:pPr lvl="2"/>
            <a:r>
              <a:rPr lang="en-US" dirty="0" smtClean="0"/>
              <a:t>Functions as nation’s central bank</a:t>
            </a:r>
          </a:p>
          <a:p>
            <a:pPr lvl="3"/>
            <a:r>
              <a:rPr lang="en-US" dirty="0" smtClean="0"/>
              <a:t>Stop panics w/ emergency funding</a:t>
            </a:r>
          </a:p>
          <a:p>
            <a:pPr lvl="2"/>
            <a:r>
              <a:rPr lang="en-US" dirty="0" smtClean="0"/>
              <a:t>Increase money supply </a:t>
            </a:r>
            <a:r>
              <a:rPr lang="en-US" dirty="0" smtClean="0">
                <a:sym typeface="Wingdings" panose="05000000000000000000" pitchFamily="2" charset="2"/>
              </a:rPr>
              <a:t> boost economy and employment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Decrease money supply  slow inflation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Open market operations – buy or sell securities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Reserve requirements – how much money a bank must keep in reserve</a:t>
            </a:r>
          </a:p>
          <a:p>
            <a:pPr lvl="2"/>
            <a:r>
              <a:rPr lang="en-US" smtClean="0">
                <a:sym typeface="Wingdings" panose="05000000000000000000" pitchFamily="2" charset="2"/>
              </a:rPr>
              <a:t>Discount rate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 and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 tax – the higher the income, the higher the rate</a:t>
            </a:r>
          </a:p>
          <a:p>
            <a:r>
              <a:rPr lang="en-US" dirty="0" smtClean="0"/>
              <a:t>Payroll taxes – taxes matched by employers</a:t>
            </a:r>
          </a:p>
          <a:p>
            <a:r>
              <a:rPr lang="en-US" dirty="0" smtClean="0"/>
              <a:t>Regressive tax – tax rates go down as income goes up</a:t>
            </a:r>
          </a:p>
          <a:p>
            <a:r>
              <a:rPr lang="en-US" dirty="0" smtClean="0"/>
              <a:t>Flat tax – tax rate is constant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832" y="859429"/>
            <a:ext cx="7886700" cy="994172"/>
          </a:xfrm>
        </p:spPr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18" y="1594809"/>
            <a:ext cx="4015526" cy="440594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Federal government can not tax the states</a:t>
            </a:r>
          </a:p>
          <a:p>
            <a:r>
              <a:rPr lang="en-US" dirty="0" smtClean="0"/>
              <a:t>Current taxes:</a:t>
            </a:r>
          </a:p>
          <a:p>
            <a:pPr lvl="1"/>
            <a:r>
              <a:rPr lang="en-US" dirty="0" smtClean="0"/>
              <a:t>Income tax (progressive tax)</a:t>
            </a:r>
          </a:p>
          <a:p>
            <a:pPr lvl="2"/>
            <a:r>
              <a:rPr lang="en-US" dirty="0" smtClean="0"/>
              <a:t>Tax on individual income less exemptions and deductions</a:t>
            </a:r>
          </a:p>
          <a:p>
            <a:pPr lvl="2"/>
            <a:r>
              <a:rPr lang="en-US" dirty="0" smtClean="0"/>
              <a:t>File/Pay by April 15</a:t>
            </a:r>
          </a:p>
          <a:p>
            <a:pPr lvl="2"/>
            <a:r>
              <a:rPr lang="en-US" dirty="0" smtClean="0"/>
              <a:t>46%/1.15 trillion</a:t>
            </a:r>
          </a:p>
          <a:p>
            <a:pPr lvl="1"/>
            <a:r>
              <a:rPr lang="en-US" dirty="0" smtClean="0"/>
              <a:t>Payroll taxes</a:t>
            </a:r>
          </a:p>
          <a:p>
            <a:pPr lvl="2"/>
            <a:r>
              <a:rPr lang="en-US" dirty="0" smtClean="0"/>
              <a:t>Tax applied to a percentage of salaries matched by employer to fund specific social programs</a:t>
            </a:r>
          </a:p>
          <a:p>
            <a:pPr lvl="3"/>
            <a:r>
              <a:rPr lang="en-US" dirty="0" smtClean="0"/>
              <a:t>Social Security, Medicare, OASDI, Unemployment</a:t>
            </a:r>
          </a:p>
          <a:p>
            <a:pPr lvl="2"/>
            <a:r>
              <a:rPr lang="en-US" dirty="0" smtClean="0"/>
              <a:t>Only applied to portion of income</a:t>
            </a:r>
          </a:p>
          <a:p>
            <a:pPr lvl="2"/>
            <a:r>
              <a:rPr lang="en-US" dirty="0" smtClean="0"/>
              <a:t>36%/901 billion</a:t>
            </a:r>
            <a:endParaRPr lang="en-US" dirty="0"/>
          </a:p>
        </p:txBody>
      </p:sp>
      <p:pic>
        <p:nvPicPr>
          <p:cNvPr id="1026" name="Picture 2" descr="http://d2dp98nruyknlg.cloudfront.net/cdn/farfuture/XOFCu_nM01joahbNkguWnXfWfxPT9xFcwN3KbzMIFXw/mtime:1383137275/images/def%20--%20progressive%20ta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043" y="2526462"/>
            <a:ext cx="5024957" cy="347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06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34" y="1866541"/>
            <a:ext cx="8308316" cy="40242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Current Taxes</a:t>
            </a:r>
          </a:p>
          <a:p>
            <a:pPr lvl="1"/>
            <a:r>
              <a:rPr lang="en-US" dirty="0" smtClean="0"/>
              <a:t>Corporate Income Tax</a:t>
            </a:r>
          </a:p>
          <a:p>
            <a:pPr lvl="2"/>
            <a:r>
              <a:rPr lang="en-US" dirty="0" smtClean="0"/>
              <a:t>Tax on earnings of business less its operating cost and deductions</a:t>
            </a:r>
          </a:p>
          <a:p>
            <a:pPr lvl="2"/>
            <a:r>
              <a:rPr lang="en-US" dirty="0" smtClean="0"/>
              <a:t>12%/304 billion</a:t>
            </a:r>
            <a:endParaRPr lang="en-US" dirty="0" smtClean="0"/>
          </a:p>
          <a:p>
            <a:pPr lvl="1"/>
            <a:r>
              <a:rPr lang="en-US" dirty="0" smtClean="0"/>
              <a:t>Excise Tax</a:t>
            </a:r>
          </a:p>
          <a:p>
            <a:pPr lvl="2"/>
            <a:r>
              <a:rPr lang="en-US" dirty="0" smtClean="0"/>
              <a:t>Tax laid on the manufacture, sale, or consumption of goods</a:t>
            </a:r>
          </a:p>
          <a:p>
            <a:pPr lvl="2"/>
            <a:r>
              <a:rPr lang="en-US" dirty="0" smtClean="0"/>
              <a:t>2.7%/67 billion</a:t>
            </a:r>
          </a:p>
          <a:p>
            <a:pPr lvl="1"/>
            <a:r>
              <a:rPr lang="en-US" dirty="0" smtClean="0"/>
              <a:t>Estate/Gift Taxes</a:t>
            </a:r>
          </a:p>
          <a:p>
            <a:pPr lvl="2"/>
            <a:r>
              <a:rPr lang="en-US" dirty="0" smtClean="0"/>
              <a:t>Tax applied to the estate of a recently deceased person (over $3.5 million) and sizable monetary gifts (over $14k)</a:t>
            </a:r>
            <a:endParaRPr lang="en-US" dirty="0" smtClean="0"/>
          </a:p>
          <a:p>
            <a:pPr lvl="2"/>
            <a:r>
              <a:rPr lang="en-US" dirty="0" smtClean="0"/>
              <a:t>1.2 %/29 billion</a:t>
            </a:r>
          </a:p>
          <a:p>
            <a:pPr lvl="1"/>
            <a:r>
              <a:rPr lang="en-US" dirty="0" smtClean="0"/>
              <a:t>Custom Duties</a:t>
            </a:r>
          </a:p>
          <a:p>
            <a:pPr lvl="2"/>
            <a:r>
              <a:rPr lang="en-US" dirty="0" smtClean="0"/>
              <a:t>Taxes levied on goods imported into the US from other countries</a:t>
            </a:r>
          </a:p>
          <a:p>
            <a:pPr lvl="2"/>
            <a:r>
              <a:rPr lang="en-US" dirty="0" smtClean="0"/>
              <a:t>1.1%/28 billion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2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Borrowing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Deficit – spending more than revenue</a:t>
            </a:r>
          </a:p>
          <a:p>
            <a:r>
              <a:rPr lang="en-US" dirty="0" smtClean="0"/>
              <a:t>Surplus – spending less than revenue</a:t>
            </a:r>
          </a:p>
          <a:p>
            <a:endParaRPr lang="en-US" dirty="0"/>
          </a:p>
          <a:p>
            <a:r>
              <a:rPr lang="en-US" dirty="0" smtClean="0"/>
              <a:t>Deficit spending became norm during Great Depression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6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5126"/>
            <a:ext cx="7886700" cy="6149974"/>
          </a:xfrm>
        </p:spPr>
        <p:txBody>
          <a:bodyPr/>
          <a:lstStyle/>
          <a:p>
            <a:r>
              <a:rPr lang="en-US" dirty="0" smtClean="0"/>
              <a:t>Economic theory behind borrowing</a:t>
            </a:r>
          </a:p>
          <a:p>
            <a:pPr lvl="1"/>
            <a:r>
              <a:rPr lang="en-US" dirty="0" smtClean="0"/>
              <a:t>Keynesian Economics</a:t>
            </a:r>
          </a:p>
          <a:p>
            <a:pPr lvl="2"/>
            <a:r>
              <a:rPr lang="en-US" dirty="0" smtClean="0"/>
              <a:t>The government should influence the economy by large increases in public spending in times of high unemployment</a:t>
            </a:r>
          </a:p>
          <a:p>
            <a:pPr lvl="2"/>
            <a:r>
              <a:rPr lang="en-US" dirty="0" smtClean="0"/>
              <a:t>More workers means more taxpayers</a:t>
            </a:r>
          </a:p>
          <a:p>
            <a:pPr lvl="2"/>
            <a:r>
              <a:rPr lang="en-US" dirty="0" smtClean="0"/>
              <a:t>AKA demand-side economics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Supply-side Economics</a:t>
            </a:r>
          </a:p>
          <a:p>
            <a:pPr lvl="2"/>
            <a:r>
              <a:rPr lang="en-US" dirty="0" smtClean="0"/>
              <a:t>Similar thinking to Keynes</a:t>
            </a:r>
          </a:p>
          <a:p>
            <a:pPr lvl="2"/>
            <a:r>
              <a:rPr lang="en-US" dirty="0" smtClean="0"/>
              <a:t>Lower taxes (not spending) is the best route to a strong economy</a:t>
            </a:r>
          </a:p>
          <a:p>
            <a:pPr lvl="2"/>
            <a:r>
              <a:rPr lang="en-US" dirty="0" smtClean="0"/>
              <a:t>1980s under Reagan and 2001 and 2003 under G. W. Bush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Austerity</a:t>
            </a:r>
          </a:p>
          <a:p>
            <a:pPr lvl="2"/>
            <a:r>
              <a:rPr lang="en-US" dirty="0" smtClean="0"/>
              <a:t>Balance the budget (or at least come close) through spending cuts and higher taxes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Borrowing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 must authorize</a:t>
            </a:r>
          </a:p>
          <a:p>
            <a:pPr lvl="1"/>
            <a:r>
              <a:rPr lang="en-US" dirty="0" smtClean="0"/>
              <a:t>Spending limits, debt ceiling, fiscal cliff, etc.</a:t>
            </a:r>
          </a:p>
          <a:p>
            <a:r>
              <a:rPr lang="en-US" dirty="0" smtClean="0"/>
              <a:t>Treasury department issues securities in exchange for money</a:t>
            </a:r>
          </a:p>
          <a:p>
            <a:pPr lvl="1"/>
            <a:r>
              <a:rPr lang="en-US" dirty="0" smtClean="0"/>
              <a:t>T-Bills, notes, bonds, savings bonds</a:t>
            </a:r>
          </a:p>
          <a:p>
            <a:pPr lvl="1"/>
            <a:endParaRPr lang="en-US" dirty="0"/>
          </a:p>
          <a:p>
            <a:r>
              <a:rPr lang="en-US" dirty="0" smtClean="0"/>
              <a:t>Public Debt</a:t>
            </a:r>
          </a:p>
          <a:p>
            <a:pPr lvl="1"/>
            <a:r>
              <a:rPr lang="en-US" dirty="0" smtClean="0"/>
              <a:t>Accumulation of all deficits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</a:p>
          <a:p>
            <a:pPr lvl="1"/>
            <a:r>
              <a:rPr lang="en-US" dirty="0" smtClean="0"/>
              <a:t>Entitlements (benefits that must be paid to those who are eligible</a:t>
            </a:r>
          </a:p>
          <a:p>
            <a:pPr lvl="2"/>
            <a:r>
              <a:rPr lang="en-US" dirty="0" smtClean="0"/>
              <a:t>OASDI/Social Security, Medicare, Medicaid, Food Stamps, Unemployment insurance, veterans’ pensions and benefits</a:t>
            </a:r>
          </a:p>
          <a:p>
            <a:pPr lvl="2"/>
            <a:r>
              <a:rPr lang="en-US" dirty="0" smtClean="0"/>
              <a:t>By law, people have a right to them</a:t>
            </a:r>
          </a:p>
          <a:p>
            <a:pPr lvl="1"/>
            <a:r>
              <a:rPr lang="en-US" dirty="0" smtClean="0"/>
              <a:t>Defense </a:t>
            </a:r>
          </a:p>
          <a:p>
            <a:pPr lvl="1"/>
            <a:r>
              <a:rPr lang="en-US" dirty="0" smtClean="0"/>
              <a:t>Interest on Public Debt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5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Discretionary Spending</a:t>
            </a:r>
          </a:p>
          <a:p>
            <a:pPr lvl="1"/>
            <a:r>
              <a:rPr lang="en-US" dirty="0" smtClean="0"/>
              <a:t>Controllable</a:t>
            </a:r>
          </a:p>
          <a:p>
            <a:r>
              <a:rPr lang="en-US" dirty="0" smtClean="0"/>
              <a:t>Mandatory</a:t>
            </a:r>
          </a:p>
          <a:p>
            <a:pPr lvl="1"/>
            <a:r>
              <a:rPr lang="en-US" dirty="0" smtClean="0"/>
              <a:t>Uncontrollable – legislation built funding in</a:t>
            </a:r>
          </a:p>
          <a:p>
            <a:pPr lvl="1"/>
            <a:r>
              <a:rPr lang="en-US" dirty="0" smtClean="0"/>
              <a:t>Estimated 60% of federal budget is uncontrollable spending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2990</TotalTime>
  <Words>631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Financing the Government</vt:lpstr>
      <vt:lpstr>Taxes and Revenue</vt:lpstr>
      <vt:lpstr>Taxes</vt:lpstr>
      <vt:lpstr>Taxes</vt:lpstr>
      <vt:lpstr>Borrowing</vt:lpstr>
      <vt:lpstr>PowerPoint Presentation</vt:lpstr>
      <vt:lpstr>Borrowing</vt:lpstr>
      <vt:lpstr>Spending</vt:lpstr>
      <vt:lpstr>Spending</vt:lpstr>
      <vt:lpstr>Spending</vt:lpstr>
      <vt:lpstr>Fiscal and Monetary Policy</vt:lpstr>
      <vt:lpstr>Fiscal and Monetary Policy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the Government</dc:title>
  <dc:creator>Kevin Crean</dc:creator>
  <cp:lastModifiedBy>Kevin Crean</cp:lastModifiedBy>
  <cp:revision>20</cp:revision>
  <dcterms:created xsi:type="dcterms:W3CDTF">2015-12-01T15:23:09Z</dcterms:created>
  <dcterms:modified xsi:type="dcterms:W3CDTF">2015-12-03T17:13:58Z</dcterms:modified>
</cp:coreProperties>
</file>