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70" d="100"/>
          <a:sy n="70" d="100"/>
        </p:scale>
        <p:origin x="100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2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2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8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8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8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6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4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7E99-EBD4-41FF-A3D1-5F0F3B8D1DB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E0E3-2408-4146-ABCF-C8168133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Election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of Representatives</a:t>
            </a:r>
          </a:p>
          <a:p>
            <a:pPr lvl="1"/>
            <a:r>
              <a:rPr lang="en-US" dirty="0" smtClean="0"/>
              <a:t>Number of seats based on Census</a:t>
            </a:r>
          </a:p>
          <a:p>
            <a:pPr lvl="1"/>
            <a:r>
              <a:rPr lang="en-US" dirty="0" smtClean="0"/>
              <a:t>435 seats (permanent number since Reapportionment Act of 1929)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1 rep for every ~700,000 citizens. Each represents a district</a:t>
            </a:r>
          </a:p>
          <a:p>
            <a:pPr lvl="1"/>
            <a:r>
              <a:rPr lang="en-US" dirty="0" smtClean="0"/>
              <a:t>Elected on the Tuesday after the first Monday of November every </a:t>
            </a:r>
            <a:r>
              <a:rPr lang="en-US" u="sng" dirty="0" smtClean="0"/>
              <a:t>two years</a:t>
            </a:r>
          </a:p>
          <a:p>
            <a:pPr lvl="1"/>
            <a:endParaRPr lang="en-US" u="sng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Parties nominate a candidate</a:t>
            </a:r>
          </a:p>
          <a:p>
            <a:pPr lvl="1"/>
            <a:r>
              <a:rPr lang="en-US" dirty="0" smtClean="0"/>
              <a:t>Put on ballot by:</a:t>
            </a:r>
          </a:p>
          <a:p>
            <a:pPr lvl="2"/>
            <a:r>
              <a:rPr lang="en-US" dirty="0" smtClean="0"/>
              <a:t>Self announcement</a:t>
            </a:r>
          </a:p>
          <a:p>
            <a:pPr lvl="2"/>
            <a:r>
              <a:rPr lang="en-US" dirty="0" smtClean="0"/>
              <a:t>Caucus (a group meets to select the candidates to support—usually at local level)</a:t>
            </a:r>
          </a:p>
          <a:p>
            <a:pPr lvl="2"/>
            <a:r>
              <a:rPr lang="en-US" dirty="0" smtClean="0"/>
              <a:t>Convention (delegates pick)</a:t>
            </a:r>
          </a:p>
          <a:p>
            <a:pPr lvl="2"/>
            <a:r>
              <a:rPr lang="en-US" dirty="0" smtClean="0"/>
              <a:t>Direct primary (intra party election)</a:t>
            </a:r>
          </a:p>
          <a:p>
            <a:pPr lvl="3"/>
            <a:r>
              <a:rPr lang="en-US" dirty="0" smtClean="0"/>
              <a:t>Closed Primary</a:t>
            </a:r>
          </a:p>
          <a:p>
            <a:pPr lvl="4"/>
            <a:r>
              <a:rPr lang="en-US" dirty="0" smtClean="0"/>
              <a:t>You can only vote in your declared party</a:t>
            </a:r>
          </a:p>
          <a:p>
            <a:pPr lvl="3"/>
            <a:r>
              <a:rPr lang="en-US" dirty="0" smtClean="0"/>
              <a:t>Open Primary</a:t>
            </a:r>
          </a:p>
          <a:p>
            <a:pPr lvl="4"/>
            <a:r>
              <a:rPr lang="en-US" dirty="0" smtClean="0"/>
              <a:t>You pick which party to vote in</a:t>
            </a:r>
          </a:p>
          <a:p>
            <a:pPr lvl="5"/>
            <a:r>
              <a:rPr lang="en-US" dirty="0" smtClean="0"/>
              <a:t>Some public, some private</a:t>
            </a:r>
          </a:p>
          <a:p>
            <a:pPr lvl="2"/>
            <a:r>
              <a:rPr lang="en-US" dirty="0" smtClean="0"/>
              <a:t>Petition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p of states and their primary system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5" b="2372"/>
          <a:stretch/>
        </p:blipFill>
        <p:spPr bwMode="auto">
          <a:xfrm>
            <a:off x="0" y="478062"/>
            <a:ext cx="9144000" cy="569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Ballot – medium by which one registers choice</a:t>
            </a:r>
          </a:p>
          <a:p>
            <a:r>
              <a:rPr lang="en-US" dirty="0" smtClean="0"/>
              <a:t>Absentee voting – vote by mail</a:t>
            </a:r>
          </a:p>
          <a:p>
            <a:r>
              <a:rPr lang="en-US" dirty="0" smtClean="0"/>
              <a:t>Coattail effect – a strong candidate at the top (for president) attracts voters to vote for the same party on the rest of the ballot</a:t>
            </a:r>
          </a:p>
          <a:p>
            <a:pPr lvl="1"/>
            <a:r>
              <a:rPr lang="en-US" dirty="0" smtClean="0"/>
              <a:t>Ex. Reagan 1984 and Obama 2008</a:t>
            </a:r>
          </a:p>
          <a:p>
            <a:pPr lvl="1"/>
            <a:r>
              <a:rPr lang="en-US" dirty="0" smtClean="0"/>
              <a:t>Reverse: McGovern 1972 and Goldwater 1964</a:t>
            </a:r>
          </a:p>
          <a:p>
            <a:r>
              <a:rPr lang="en-US" dirty="0" smtClean="0"/>
              <a:t>Precinct – voting district</a:t>
            </a:r>
          </a:p>
          <a:p>
            <a:r>
              <a:rPr lang="en-US" dirty="0" smtClean="0"/>
              <a:t>Polling place – place where you actually vote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0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and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6" y="1473958"/>
            <a:ext cx="9570493" cy="5599702"/>
          </a:xfrm>
        </p:spPr>
        <p:txBody>
          <a:bodyPr/>
          <a:lstStyle/>
          <a:p>
            <a:r>
              <a:rPr lang="en-US" dirty="0" smtClean="0"/>
              <a:t>Campaign spending</a:t>
            </a:r>
          </a:p>
          <a:p>
            <a:pPr lvl="1"/>
            <a:r>
              <a:rPr lang="en-US" dirty="0" smtClean="0"/>
              <a:t>Sources of Funding</a:t>
            </a:r>
          </a:p>
          <a:p>
            <a:pPr lvl="2"/>
            <a:r>
              <a:rPr lang="en-US" dirty="0" smtClean="0"/>
              <a:t>Small contributors</a:t>
            </a:r>
          </a:p>
          <a:p>
            <a:pPr lvl="2"/>
            <a:r>
              <a:rPr lang="en-US" dirty="0" smtClean="0"/>
              <a:t>Wealthy individuals</a:t>
            </a:r>
          </a:p>
          <a:p>
            <a:pPr lvl="2"/>
            <a:r>
              <a:rPr lang="en-US" dirty="0" smtClean="0"/>
              <a:t>Candidates </a:t>
            </a:r>
          </a:p>
          <a:p>
            <a:pPr lvl="2"/>
            <a:r>
              <a:rPr lang="en-US" dirty="0" smtClean="0"/>
              <a:t>Political Action Committees (PACs) –political arms of special-interest groups with a stake in electoral politics</a:t>
            </a:r>
          </a:p>
          <a:p>
            <a:pPr lvl="3"/>
            <a:r>
              <a:rPr lang="en-US" dirty="0" smtClean="0"/>
              <a:t>Super-PACs can not directly contribute in an election</a:t>
            </a:r>
          </a:p>
        </p:txBody>
      </p:sp>
    </p:spTree>
    <p:extLst>
      <p:ext uri="{BB962C8B-B14F-4D97-AF65-F5344CB8AC3E}">
        <p14:creationId xmlns:p14="http://schemas.microsoft.com/office/powerpoint/2010/main" val="5046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and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</a:p>
          <a:p>
            <a:pPr lvl="1"/>
            <a:r>
              <a:rPr lang="en-US" dirty="0" smtClean="0"/>
              <a:t>Federal Election Commission (FEC)</a:t>
            </a:r>
          </a:p>
          <a:p>
            <a:pPr lvl="2"/>
            <a:r>
              <a:rPr lang="en-US" dirty="0" smtClean="0"/>
              <a:t>Requires disclosure, limits on contributions to campaigns and PACs, etc.</a:t>
            </a:r>
          </a:p>
          <a:p>
            <a:pPr lvl="2"/>
            <a:r>
              <a:rPr lang="en-US" dirty="0" smtClean="0"/>
              <a:t>Hard money –given directly to campaigns</a:t>
            </a:r>
          </a:p>
          <a:p>
            <a:pPr lvl="2"/>
            <a:r>
              <a:rPr lang="en-US" dirty="0" smtClean="0"/>
              <a:t>Soft money – given to other accounts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94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514901"/>
            <a:ext cx="8898340" cy="53430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Business groups</a:t>
            </a:r>
          </a:p>
          <a:p>
            <a:pPr lvl="1"/>
            <a:r>
              <a:rPr lang="en-US" dirty="0" smtClean="0"/>
              <a:t>Trade associations</a:t>
            </a:r>
          </a:p>
          <a:p>
            <a:r>
              <a:rPr lang="en-US" dirty="0" smtClean="0"/>
              <a:t>Labor unions</a:t>
            </a:r>
          </a:p>
          <a:p>
            <a:r>
              <a:rPr lang="en-US" dirty="0" smtClean="0"/>
              <a:t>Agriculture Groups</a:t>
            </a:r>
          </a:p>
          <a:p>
            <a:pPr lvl="1"/>
            <a:r>
              <a:rPr lang="en-US" dirty="0" smtClean="0"/>
              <a:t>American Farm Bureau Federation, National Farmers Union, etc.</a:t>
            </a:r>
          </a:p>
          <a:p>
            <a:r>
              <a:rPr lang="en-US" dirty="0" smtClean="0"/>
              <a:t>Professional Associations</a:t>
            </a:r>
          </a:p>
          <a:p>
            <a:pPr lvl="1"/>
            <a:r>
              <a:rPr lang="en-US" dirty="0" smtClean="0"/>
              <a:t>American Medical Association, National Education Association</a:t>
            </a:r>
          </a:p>
          <a:p>
            <a:r>
              <a:rPr lang="en-US" dirty="0" smtClean="0"/>
              <a:t>Issue-Oriented Groups</a:t>
            </a:r>
          </a:p>
          <a:p>
            <a:pPr lvl="1"/>
            <a:r>
              <a:rPr lang="en-US" dirty="0" smtClean="0"/>
              <a:t>Right-to-Life, NRA, National Wildlife Federation, Planned Parenthood, </a:t>
            </a:r>
          </a:p>
          <a:p>
            <a:r>
              <a:rPr lang="en-US" dirty="0" smtClean="0"/>
              <a:t>Organizations for Specific Groups</a:t>
            </a:r>
          </a:p>
          <a:p>
            <a:pPr lvl="1"/>
            <a:r>
              <a:rPr lang="en-US" dirty="0" smtClean="0"/>
              <a:t>AARP, NAACP</a:t>
            </a:r>
          </a:p>
          <a:p>
            <a:r>
              <a:rPr lang="en-US" dirty="0" smtClean="0"/>
              <a:t>Religious Organizations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7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Influencing the Gov’t</a:t>
            </a:r>
          </a:p>
          <a:p>
            <a:pPr lvl="1"/>
            <a:r>
              <a:rPr lang="en-US" dirty="0" smtClean="0"/>
              <a:t>Direct Approach</a:t>
            </a:r>
          </a:p>
          <a:p>
            <a:pPr lvl="2"/>
            <a:r>
              <a:rPr lang="en-US" dirty="0" smtClean="0"/>
              <a:t>Lobbying – the process by which organized interests attempt to affect the decisions and actions of public officials </a:t>
            </a:r>
          </a:p>
          <a:p>
            <a:pPr lvl="2"/>
            <a:r>
              <a:rPr lang="en-US" dirty="0" smtClean="0"/>
              <a:t>Court cases taken to Supreme Court</a:t>
            </a:r>
          </a:p>
          <a:p>
            <a:pPr lvl="1"/>
            <a:r>
              <a:rPr lang="en-US" dirty="0" smtClean="0"/>
              <a:t>Indirect</a:t>
            </a:r>
          </a:p>
          <a:p>
            <a:pPr lvl="2"/>
            <a:r>
              <a:rPr lang="en-US" dirty="0" smtClean="0"/>
              <a:t>Grass-routes – from the people at large</a:t>
            </a:r>
          </a:p>
          <a:p>
            <a:pPr lvl="2"/>
            <a:r>
              <a:rPr lang="en-US" dirty="0" smtClean="0"/>
              <a:t>Shape public opinion</a:t>
            </a:r>
          </a:p>
          <a:p>
            <a:pPr lvl="2"/>
            <a:r>
              <a:rPr lang="en-US" dirty="0" smtClean="0"/>
              <a:t>propaganda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6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Bicameral</a:t>
            </a:r>
          </a:p>
          <a:p>
            <a:pPr lvl="1"/>
            <a:r>
              <a:rPr lang="en-US" dirty="0" smtClean="0"/>
              <a:t>Senate (2 per state)</a:t>
            </a:r>
          </a:p>
          <a:p>
            <a:pPr lvl="1"/>
            <a:r>
              <a:rPr lang="en-US" dirty="0" smtClean="0"/>
              <a:t>House (based on pop of state)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Congressional Term: 2 years</a:t>
            </a:r>
          </a:p>
          <a:p>
            <a:r>
              <a:rPr lang="en-US" dirty="0" smtClean="0"/>
              <a:t>Session: In a year, when the congress meets</a:t>
            </a:r>
          </a:p>
          <a:p>
            <a:r>
              <a:rPr lang="en-US" dirty="0" smtClean="0"/>
              <a:t>Recess: when congress temporarily suspends business</a:t>
            </a:r>
          </a:p>
          <a:p>
            <a:r>
              <a:rPr lang="en-US" dirty="0" smtClean="0"/>
              <a:t>Special session: a meeting to deal with some emergency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1738</TotalTime>
  <Words>403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Election Process</vt:lpstr>
      <vt:lpstr>Nomination </vt:lpstr>
      <vt:lpstr>PowerPoint Presentation</vt:lpstr>
      <vt:lpstr>Elections</vt:lpstr>
      <vt:lpstr>Money and Elections</vt:lpstr>
      <vt:lpstr>Money and Elections</vt:lpstr>
      <vt:lpstr>Interest Groups</vt:lpstr>
      <vt:lpstr>Interest Groups</vt:lpstr>
      <vt:lpstr>Congress</vt:lpstr>
      <vt:lpstr>Congress</vt:lpstr>
      <vt:lpstr>Political Parties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Process</dc:title>
  <dc:creator>Kevin Crean</dc:creator>
  <cp:lastModifiedBy>Kevin Crean</cp:lastModifiedBy>
  <cp:revision>14</cp:revision>
  <dcterms:created xsi:type="dcterms:W3CDTF">2015-11-05T14:44:25Z</dcterms:created>
  <dcterms:modified xsi:type="dcterms:W3CDTF">2015-11-06T19:42:33Z</dcterms:modified>
</cp:coreProperties>
</file>