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1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7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3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85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9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6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2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0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8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FC22-8ACB-44C9-88CB-1D71FC3146D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F7A806-29EC-49EA-B7E7-80F206EBB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a dispute between the states and the national government, which prevails?</a:t>
            </a:r>
          </a:p>
          <a:p>
            <a:pPr lvl="1"/>
            <a:r>
              <a:rPr lang="en-US" sz="2400" dirty="0" smtClean="0"/>
              <a:t>Amendment X</a:t>
            </a:r>
          </a:p>
          <a:p>
            <a:pPr marL="457200" lvl="1" indent="0">
              <a:buNone/>
            </a:pPr>
            <a:r>
              <a:rPr lang="en-US" sz="2400" dirty="0" smtClean="0"/>
              <a:t>“The powers not delegated to the United States by the Constitution, nor prohibited by it to the States, are reserved to the States respectively, or to the people.”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095375"/>
            <a:ext cx="6591985" cy="5343525"/>
          </a:xfrm>
        </p:spPr>
        <p:txBody>
          <a:bodyPr>
            <a:noAutofit/>
          </a:bodyPr>
          <a:lstStyle/>
          <a:p>
            <a:r>
              <a:rPr lang="en-US" sz="2000" dirty="0" smtClean="0"/>
              <a:t>Establishing National Supremacy</a:t>
            </a:r>
          </a:p>
          <a:p>
            <a:pPr lvl="1"/>
            <a:r>
              <a:rPr lang="en-US" sz="2000" dirty="0" smtClean="0"/>
              <a:t>Implied Powers</a:t>
            </a:r>
          </a:p>
          <a:p>
            <a:pPr lvl="2"/>
            <a:r>
              <a:rPr lang="en-US" sz="2000" dirty="0" smtClean="0"/>
              <a:t>McCulloch v. Maryland (1819) </a:t>
            </a:r>
          </a:p>
          <a:p>
            <a:pPr lvl="3"/>
            <a:r>
              <a:rPr lang="en-US" sz="2000" dirty="0" smtClean="0"/>
              <a:t>Debate over a national bank</a:t>
            </a:r>
          </a:p>
          <a:p>
            <a:pPr lvl="3"/>
            <a:r>
              <a:rPr lang="en-US" sz="2000" dirty="0" smtClean="0"/>
              <a:t>Established supremacy of the national government over state governments</a:t>
            </a:r>
          </a:p>
          <a:p>
            <a:pPr lvl="4"/>
            <a:r>
              <a:rPr lang="en-US" sz="2000" dirty="0" smtClean="0"/>
              <a:t>Congress can make laws necessary and proper for executing proper powers</a:t>
            </a:r>
          </a:p>
          <a:p>
            <a:pPr lvl="4"/>
            <a:r>
              <a:rPr lang="en-US" sz="2000" dirty="0" smtClean="0"/>
              <a:t>Elastic Clause</a:t>
            </a:r>
          </a:p>
          <a:p>
            <a:pPr lvl="3"/>
            <a:r>
              <a:rPr lang="en-US" sz="2000" dirty="0" smtClean="0"/>
              <a:t>Congress has certain implied powers in addition to enumerated powers of the constitution</a:t>
            </a:r>
          </a:p>
          <a:p>
            <a:pPr lvl="3"/>
            <a:r>
              <a:rPr lang="en-US" sz="2000" dirty="0" smtClean="0"/>
              <a:t>Chief justice John Marshall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0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76750"/>
          </a:xfrm>
        </p:spPr>
        <p:txBody>
          <a:bodyPr>
            <a:noAutofit/>
          </a:bodyPr>
          <a:lstStyle/>
          <a:p>
            <a:r>
              <a:rPr lang="en-US" sz="2000" dirty="0"/>
              <a:t>Establishing National </a:t>
            </a:r>
            <a:r>
              <a:rPr lang="en-US" sz="2000" dirty="0" smtClean="0"/>
              <a:t>Supremacy</a:t>
            </a:r>
          </a:p>
          <a:p>
            <a:pPr lvl="1"/>
            <a:r>
              <a:rPr lang="en-US" sz="2000" dirty="0" smtClean="0"/>
              <a:t>Commerce Power</a:t>
            </a:r>
          </a:p>
          <a:p>
            <a:pPr lvl="2"/>
            <a:r>
              <a:rPr lang="en-US" sz="2000" dirty="0" smtClean="0"/>
              <a:t>Gibbons v. Ogden (1824): Broad interpretation of Article I, giving congress the power to regulate interstate commerce, encompassing virtually every form of commercial activity</a:t>
            </a:r>
          </a:p>
          <a:p>
            <a:pPr lvl="2"/>
            <a:r>
              <a:rPr lang="en-US" sz="2000" dirty="0" smtClean="0"/>
              <a:t>Expanded in New Deal</a:t>
            </a:r>
          </a:p>
          <a:p>
            <a:pPr lvl="2"/>
            <a:r>
              <a:rPr lang="en-US" sz="2000" dirty="0" smtClean="0"/>
              <a:t>Congress prohibited racial discrimination in 1964</a:t>
            </a:r>
          </a:p>
          <a:p>
            <a:pPr lvl="2"/>
            <a:r>
              <a:rPr lang="en-US" sz="2000" dirty="0" smtClean="0"/>
              <a:t>More restrictions on congress to regulate commerce since 1990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1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Establishing National </a:t>
            </a:r>
            <a:r>
              <a:rPr lang="en-US" sz="2400" dirty="0" smtClean="0"/>
              <a:t>Supremacy</a:t>
            </a:r>
          </a:p>
          <a:p>
            <a:pPr lvl="1"/>
            <a:r>
              <a:rPr lang="en-US" sz="2400" dirty="0" smtClean="0"/>
              <a:t>The Civil War</a:t>
            </a:r>
          </a:p>
          <a:p>
            <a:pPr lvl="2"/>
            <a:r>
              <a:rPr lang="en-US" sz="2400" dirty="0" smtClean="0"/>
              <a:t>Fought over national supremacy (slavery)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Establishing National Supremacy</a:t>
            </a:r>
          </a:p>
          <a:p>
            <a:pPr lvl="1"/>
            <a:r>
              <a:rPr lang="en-US" sz="2800" dirty="0" smtClean="0"/>
              <a:t>The Struggle for Racial Equality</a:t>
            </a:r>
          </a:p>
          <a:p>
            <a:pPr lvl="2"/>
            <a:r>
              <a:rPr lang="en-US" sz="2800" dirty="0" smtClean="0"/>
              <a:t>Brown v. Board of Education (1954): School segregation (established in Plessy v. Ferguson) is unconstitutional</a:t>
            </a:r>
          </a:p>
          <a:p>
            <a:pPr lvl="3"/>
            <a:r>
              <a:rPr lang="en-US" sz="2800" dirty="0" smtClean="0"/>
              <a:t>National gov’t had to enforce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32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00150"/>
            <a:ext cx="6591985" cy="4711072"/>
          </a:xfrm>
        </p:spPr>
        <p:txBody>
          <a:bodyPr>
            <a:noAutofit/>
          </a:bodyPr>
          <a:lstStyle/>
          <a:p>
            <a:r>
              <a:rPr lang="en-US" sz="2400" dirty="0" smtClean="0"/>
              <a:t>State Obligations to each other</a:t>
            </a:r>
          </a:p>
          <a:p>
            <a:pPr lvl="1"/>
            <a:r>
              <a:rPr lang="en-US" sz="2400" dirty="0" smtClean="0"/>
              <a:t>Full Faith and Credit – each state recognizes the official documents and civil judgements of other states</a:t>
            </a:r>
          </a:p>
          <a:p>
            <a:pPr lvl="1"/>
            <a:r>
              <a:rPr lang="en-US" sz="2400" dirty="0" smtClean="0"/>
              <a:t>Extradition – an alleged criminal offender is surrendered by the officials of one state to officials of the state in which the crime is alleged to have been committed</a:t>
            </a:r>
          </a:p>
          <a:p>
            <a:pPr lvl="1"/>
            <a:r>
              <a:rPr lang="en-US" sz="2400" dirty="0" smtClean="0"/>
              <a:t>Privileges and immunities – citizens of each state are accorded most of the privileges of other states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735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1" y="1352550"/>
            <a:ext cx="5038724" cy="5434972"/>
          </a:xfrm>
        </p:spPr>
        <p:txBody>
          <a:bodyPr>
            <a:normAutofit/>
          </a:bodyPr>
          <a:lstStyle/>
          <a:p>
            <a:r>
              <a:rPr lang="en-US" dirty="0" smtClean="0"/>
              <a:t>Types of Federalism</a:t>
            </a:r>
          </a:p>
          <a:p>
            <a:pPr lvl="1"/>
            <a:r>
              <a:rPr lang="en-US" sz="2000" dirty="0" smtClean="0"/>
              <a:t>Dual Federalism – Both the states and the national government remain supreme within their own spheres, each responsible for some policy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Cooperative Federalism– Powers and policy assignments are shared between states and the national government. The may also share costs, administration, and even blame for programs that work poorly</a:t>
            </a:r>
            <a:endParaRPr lang="en-US" sz="2000" dirty="0"/>
          </a:p>
        </p:txBody>
      </p:sp>
      <p:pic>
        <p:nvPicPr>
          <p:cNvPr id="2050" name="Picture 2" descr="https://classconnection.s3.amazonaws.com/97/flashcards/348097/jpg/chocolate-frosting-vanilla-cake-cu1360175031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874436"/>
            <a:ext cx="2654300" cy="23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lassconnection.s3.amazonaws.com/116115/flashcards/691289/jpg/marble-ca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877" y="4210050"/>
            <a:ext cx="2562373" cy="192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8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/>
              <a:t>Cooperative </a:t>
            </a:r>
            <a:r>
              <a:rPr lang="en-US" sz="2400" dirty="0" smtClean="0"/>
              <a:t>Federalism</a:t>
            </a:r>
          </a:p>
          <a:p>
            <a:pPr lvl="2"/>
            <a:r>
              <a:rPr lang="en-US" sz="2400" dirty="0" smtClean="0"/>
              <a:t>1. Shared costs – federal money helps pay for things at state level (water treatment, etc.)</a:t>
            </a:r>
          </a:p>
          <a:p>
            <a:pPr lvl="2"/>
            <a:r>
              <a:rPr lang="en-US" sz="2400" dirty="0" smtClean="0"/>
              <a:t>2. Federal guidelines – federal grants with strings attached (money for highways if states enforce minimum drinking age)</a:t>
            </a:r>
          </a:p>
          <a:p>
            <a:pPr lvl="2"/>
            <a:r>
              <a:rPr lang="en-US" sz="2400" dirty="0" smtClean="0"/>
              <a:t>3. Shared administration – federal money sent, but states choose how to spend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76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Devolution – transferring responsibility for policies from the federal government to state and local governments</a:t>
            </a:r>
          </a:p>
          <a:p>
            <a:endParaRPr lang="en-US" sz="2800" dirty="0"/>
          </a:p>
          <a:p>
            <a:r>
              <a:rPr lang="en-US" sz="2800" dirty="0" smtClean="0"/>
              <a:t>Fiscal Federalism – The pattern of spending, taxing, and providing grants in the federal system. It is an example of federal power over the states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504825"/>
            <a:ext cx="6591985" cy="6086475"/>
          </a:xfrm>
        </p:spPr>
        <p:txBody>
          <a:bodyPr/>
          <a:lstStyle/>
          <a:p>
            <a:r>
              <a:rPr lang="en-US" dirty="0" smtClean="0"/>
              <a:t>Fiscal Federalism</a:t>
            </a:r>
          </a:p>
          <a:p>
            <a:pPr lvl="1"/>
            <a:r>
              <a:rPr lang="en-US" sz="1800" dirty="0" smtClean="0"/>
              <a:t>Categorical Grant – Grants that can be used only for specific purposes of state and local. Can come with strings attached, such as nondiscrimination provisions</a:t>
            </a:r>
          </a:p>
          <a:p>
            <a:pPr lvl="1"/>
            <a:r>
              <a:rPr lang="en-US" sz="1800" dirty="0" smtClean="0"/>
              <a:t>Project Grant – Grants given for specific purposes and awarded on merit (often for research)</a:t>
            </a:r>
          </a:p>
          <a:p>
            <a:pPr lvl="1"/>
            <a:r>
              <a:rPr lang="en-US" sz="1800" dirty="0" smtClean="0"/>
              <a:t>Formula Grant – Categorical grants distributed according to a formula specified in legislation or regulations</a:t>
            </a:r>
          </a:p>
          <a:p>
            <a:pPr lvl="1"/>
            <a:r>
              <a:rPr lang="en-US" sz="1800" dirty="0" smtClean="0"/>
              <a:t>Block Grants – Grants given to states or communities to support broad programs in areas such as community development and social services</a:t>
            </a:r>
          </a:p>
          <a:p>
            <a:pPr lvl="1"/>
            <a:r>
              <a:rPr lang="en-US" sz="1800" dirty="0" smtClean="0"/>
              <a:t>States are often mandated through aid and legislation</a:t>
            </a:r>
          </a:p>
          <a:p>
            <a:pPr lvl="2"/>
            <a:r>
              <a:rPr lang="en-US" sz="1800" dirty="0" smtClean="0"/>
              <a:t>Examples: Medicaid, ADA, Clean Air Act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2" y="1431924"/>
            <a:ext cx="5334551" cy="5324476"/>
          </a:xfrm>
        </p:spPr>
        <p:txBody>
          <a:bodyPr>
            <a:noAutofit/>
          </a:bodyPr>
          <a:lstStyle/>
          <a:p>
            <a:r>
              <a:rPr lang="en-US" sz="2400" dirty="0"/>
              <a:t>1781 Yorktown, Articles of Confederation</a:t>
            </a:r>
          </a:p>
          <a:p>
            <a:r>
              <a:rPr lang="en-US" sz="2400" dirty="0"/>
              <a:t>1783 Treaty of Paris</a:t>
            </a:r>
          </a:p>
          <a:p>
            <a:r>
              <a:rPr lang="en-US" sz="2400" dirty="0"/>
              <a:t>1787 Constitutional Convention – Philadelphia</a:t>
            </a:r>
          </a:p>
          <a:p>
            <a:pPr lvl="1"/>
            <a:r>
              <a:rPr lang="en-US" sz="2400" dirty="0"/>
              <a:t>Adopted Sept. 17, 1787</a:t>
            </a:r>
          </a:p>
          <a:p>
            <a:pPr lvl="1"/>
            <a:r>
              <a:rPr lang="en-US" sz="2400" dirty="0"/>
              <a:t>Effective June 21, 1788</a:t>
            </a:r>
          </a:p>
          <a:p>
            <a:pPr lvl="1"/>
            <a:r>
              <a:rPr lang="en-US" sz="2400" dirty="0"/>
              <a:t>First Congress March 4, 1789</a:t>
            </a:r>
          </a:p>
          <a:p>
            <a:pPr lvl="1"/>
            <a:r>
              <a:rPr lang="en-US" sz="2400" dirty="0"/>
              <a:t>First President April 6, 1789</a:t>
            </a:r>
          </a:p>
          <a:p>
            <a:pPr lvl="1"/>
            <a:r>
              <a:rPr lang="en-US" sz="2400" dirty="0"/>
              <a:t>Ratification May 29, 1790</a:t>
            </a:r>
          </a:p>
          <a:p>
            <a:pPr lvl="1"/>
            <a:r>
              <a:rPr lang="en-US" sz="2400" dirty="0"/>
              <a:t>Bill of Rights December 15, 1791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53653" y="2511424"/>
            <a:ext cx="4651513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Notable People</a:t>
            </a:r>
          </a:p>
          <a:p>
            <a:pPr lvl="1"/>
            <a:r>
              <a:rPr lang="en-US" dirty="0"/>
              <a:t>James Madison</a:t>
            </a:r>
          </a:p>
          <a:p>
            <a:pPr lvl="1"/>
            <a:r>
              <a:rPr lang="en-US" dirty="0"/>
              <a:t>Benjamin Franklin</a:t>
            </a:r>
          </a:p>
          <a:p>
            <a:pPr lvl="1"/>
            <a:r>
              <a:rPr lang="en-US" dirty="0"/>
              <a:t>George Washington</a:t>
            </a:r>
          </a:p>
          <a:p>
            <a:pPr lvl="1"/>
            <a:r>
              <a:rPr lang="en-US" dirty="0"/>
              <a:t>George Mason</a:t>
            </a:r>
          </a:p>
          <a:p>
            <a:pPr lvl="1"/>
            <a:r>
              <a:rPr lang="en-US" dirty="0"/>
              <a:t>Alexander Hamilton</a:t>
            </a:r>
          </a:p>
          <a:p>
            <a:pPr lvl="1"/>
            <a:r>
              <a:rPr lang="en-US" dirty="0"/>
              <a:t>John Jay</a:t>
            </a:r>
          </a:p>
        </p:txBody>
      </p:sp>
    </p:spTree>
    <p:extLst>
      <p:ext uri="{BB962C8B-B14F-4D97-AF65-F5344CB8AC3E}">
        <p14:creationId xmlns:p14="http://schemas.microsoft.com/office/powerpoint/2010/main" val="1429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66849"/>
            <a:ext cx="6591985" cy="52863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7 Articles</a:t>
            </a:r>
          </a:p>
          <a:p>
            <a:pPr lvl="1"/>
            <a:r>
              <a:rPr lang="en-US" sz="2400" dirty="0" smtClean="0"/>
              <a:t>I. Legislative</a:t>
            </a:r>
          </a:p>
          <a:p>
            <a:pPr lvl="1"/>
            <a:r>
              <a:rPr lang="en-US" sz="2400" dirty="0" smtClean="0"/>
              <a:t>II. Executive</a:t>
            </a:r>
          </a:p>
          <a:p>
            <a:pPr lvl="1"/>
            <a:r>
              <a:rPr lang="en-US" sz="2400" dirty="0" smtClean="0"/>
              <a:t>III. Judicial</a:t>
            </a:r>
          </a:p>
          <a:p>
            <a:pPr lvl="1"/>
            <a:r>
              <a:rPr lang="en-US" sz="2400" dirty="0" smtClean="0"/>
              <a:t>IV. Relations among the states</a:t>
            </a:r>
          </a:p>
          <a:p>
            <a:pPr lvl="1"/>
            <a:r>
              <a:rPr lang="en-US" sz="2400" dirty="0" smtClean="0"/>
              <a:t>V. Amending the Constitution</a:t>
            </a:r>
          </a:p>
          <a:p>
            <a:pPr lvl="1"/>
            <a:r>
              <a:rPr lang="en-US" sz="2400" dirty="0" smtClean="0"/>
              <a:t>VI. National debts, supremacy of national law, and oaths of office</a:t>
            </a:r>
          </a:p>
          <a:p>
            <a:pPr lvl="1"/>
            <a:r>
              <a:rPr lang="en-US" sz="2400" dirty="0" smtClean="0"/>
              <a:t>VII. Ratifying the Constitution</a:t>
            </a:r>
          </a:p>
          <a:p>
            <a:r>
              <a:rPr lang="en-US" sz="2400" dirty="0" smtClean="0"/>
              <a:t>27 Amendments</a:t>
            </a:r>
          </a:p>
        </p:txBody>
      </p:sp>
    </p:spTree>
    <p:extLst>
      <p:ext uri="{BB962C8B-B14F-4D97-AF65-F5344CB8AC3E}">
        <p14:creationId xmlns:p14="http://schemas.microsoft.com/office/powerpoint/2010/main" val="32166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238250"/>
            <a:ext cx="6821488" cy="5448300"/>
          </a:xfrm>
        </p:spPr>
        <p:txBody>
          <a:bodyPr/>
          <a:lstStyle/>
          <a:p>
            <a:r>
              <a:rPr lang="en-US" sz="2400" dirty="0" smtClean="0"/>
              <a:t>Popular Sovereignty – the people are the source of any and all governmental power, and gov’t can exist only with the consent of the governed.</a:t>
            </a:r>
          </a:p>
          <a:p>
            <a:r>
              <a:rPr lang="en-US" sz="2400" dirty="0" smtClean="0"/>
              <a:t>Limited government – gov’t is restricted in what it may do, and each individual has rights that gov’t can not take away</a:t>
            </a:r>
          </a:p>
          <a:p>
            <a:r>
              <a:rPr lang="en-US" sz="2400" dirty="0" smtClean="0"/>
              <a:t>Constitutionalism – idea that gov’t and those who govern must obey the law</a:t>
            </a:r>
          </a:p>
          <a:p>
            <a:r>
              <a:rPr lang="en-US" sz="2400" dirty="0" smtClean="0"/>
              <a:t>Separation of powers – the executive, legislative, and judicial powers are divided among three independent and coequal branches of gov’t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0488" y="1343025"/>
            <a:ext cx="4182225" cy="494919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Checks and Balances – system of overlapping the powers of legislative, executive, and judicial branches to permit each to check the actions of others</a:t>
            </a:r>
          </a:p>
          <a:p>
            <a:endParaRPr lang="en-US" dirty="0"/>
          </a:p>
        </p:txBody>
      </p:sp>
      <p:pic>
        <p:nvPicPr>
          <p:cNvPr id="1026" name="Picture 2" descr="http://www.kminot.com/art/charts/branch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738" y="1993901"/>
            <a:ext cx="6576263" cy="486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Judicial Review – the power of a court to determine the constitutionality of a governmental action</a:t>
            </a:r>
          </a:p>
          <a:p>
            <a:r>
              <a:rPr lang="en-US" sz="2800" dirty="0" smtClean="0"/>
              <a:t>Federalism – a system that divides power between a central, or national, government and several regional governments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9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57325"/>
            <a:ext cx="6591985" cy="524827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Formal Amendment</a:t>
            </a:r>
          </a:p>
          <a:p>
            <a:pPr lvl="1"/>
            <a:r>
              <a:rPr lang="en-US" sz="2000" dirty="0" smtClean="0"/>
              <a:t>Method 1:</a:t>
            </a:r>
          </a:p>
          <a:p>
            <a:pPr lvl="2"/>
            <a:r>
              <a:rPr lang="en-US" sz="2000" dirty="0" smtClean="0"/>
              <a:t>1. Proposal by 2/3 of both houses of congress</a:t>
            </a:r>
          </a:p>
          <a:p>
            <a:pPr lvl="2"/>
            <a:r>
              <a:rPr lang="en-US" sz="2000" dirty="0" smtClean="0"/>
              <a:t>2. Ratification by ¾ of state legislatures</a:t>
            </a:r>
          </a:p>
          <a:p>
            <a:pPr lvl="3"/>
            <a:r>
              <a:rPr lang="en-US" sz="2000" dirty="0" smtClean="0"/>
              <a:t>OR: Ratified by conventions in ¾ of the states</a:t>
            </a:r>
          </a:p>
          <a:p>
            <a:pPr lvl="1"/>
            <a:r>
              <a:rPr lang="en-US" sz="2000" dirty="0" smtClean="0"/>
              <a:t>Method 2:</a:t>
            </a:r>
          </a:p>
          <a:p>
            <a:pPr lvl="2"/>
            <a:r>
              <a:rPr lang="en-US" sz="2000" dirty="0" smtClean="0"/>
              <a:t>1.Propesed at a national convention called by congress and requested by 2/3 of the states legislatures</a:t>
            </a:r>
          </a:p>
          <a:p>
            <a:pPr lvl="2"/>
            <a:r>
              <a:rPr lang="en-US" sz="2000" dirty="0" smtClean="0"/>
              <a:t>2. Ratified by ¾ of state legislatures</a:t>
            </a:r>
          </a:p>
          <a:p>
            <a:pPr lvl="3"/>
            <a:r>
              <a:rPr lang="en-US" sz="2000" dirty="0"/>
              <a:t>OR: Ratified by conventions in ¾ of the states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6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Other Means</a:t>
            </a:r>
          </a:p>
          <a:p>
            <a:pPr lvl="1"/>
            <a:r>
              <a:rPr lang="en-US" sz="2400" dirty="0" smtClean="0"/>
              <a:t>Legislation</a:t>
            </a:r>
          </a:p>
          <a:p>
            <a:pPr lvl="1"/>
            <a:r>
              <a:rPr lang="en-US" sz="2400" dirty="0" smtClean="0"/>
              <a:t>Executive Action</a:t>
            </a:r>
          </a:p>
          <a:p>
            <a:pPr lvl="1"/>
            <a:r>
              <a:rPr lang="en-US" sz="2400" dirty="0" smtClean="0"/>
              <a:t>Court Decisions</a:t>
            </a:r>
          </a:p>
          <a:p>
            <a:pPr lvl="1"/>
            <a:r>
              <a:rPr lang="en-US" sz="2400" dirty="0" smtClean="0"/>
              <a:t>Party Practices</a:t>
            </a:r>
          </a:p>
          <a:p>
            <a:pPr lvl="1"/>
            <a:r>
              <a:rPr lang="en-US" sz="2400" dirty="0" smtClean="0"/>
              <a:t>Custom and Usage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65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2: 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90675"/>
            <a:ext cx="6591985" cy="49720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a dispute between the states and the national government, which prevails?</a:t>
            </a:r>
          </a:p>
          <a:p>
            <a:pPr lvl="1"/>
            <a:r>
              <a:rPr lang="en-US" sz="2000" dirty="0" smtClean="0"/>
              <a:t>Article VI:</a:t>
            </a:r>
          </a:p>
          <a:p>
            <a:pPr marL="457200" lvl="1" indent="0">
              <a:buNone/>
            </a:pPr>
            <a:r>
              <a:rPr lang="en-US" sz="2000" dirty="0" smtClean="0"/>
              <a:t>“This Constitution, and the laws of the United States which shall be made in Pursuance thereof; and all Treaties made, or which shall be made, under the Authority of the United States, shall be the supreme Law of the Land; and the Judges in every State shall be bound thereby, any Thing in the Constitution or Laws of any State to the Contrary notwithstanding.”</a:t>
            </a:r>
          </a:p>
          <a:p>
            <a:pPr lvl="1"/>
            <a:r>
              <a:rPr lang="en-US" sz="2000" dirty="0" smtClean="0"/>
              <a:t>Constitution, national laws, and treaties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49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5058</TotalTime>
  <Words>981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Wisp</vt:lpstr>
      <vt:lpstr>The Constitution</vt:lpstr>
      <vt:lpstr>Dates</vt:lpstr>
      <vt:lpstr>Basic Principles</vt:lpstr>
      <vt:lpstr>Basic Principles</vt:lpstr>
      <vt:lpstr>Basic Principles</vt:lpstr>
      <vt:lpstr>Basic Principles</vt:lpstr>
      <vt:lpstr>Change</vt:lpstr>
      <vt:lpstr>Change</vt:lpstr>
      <vt:lpstr>Chapter 2: Federalism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Crean</dc:creator>
  <cp:lastModifiedBy>Kevin Crean</cp:lastModifiedBy>
  <cp:revision>32</cp:revision>
  <dcterms:created xsi:type="dcterms:W3CDTF">2015-09-08T13:53:23Z</dcterms:created>
  <dcterms:modified xsi:type="dcterms:W3CDTF">2015-09-14T19:48:18Z</dcterms:modified>
</cp:coreProperties>
</file>