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76" r:id="rId4"/>
    <p:sldId id="260" r:id="rId5"/>
    <p:sldId id="258" r:id="rId6"/>
    <p:sldId id="261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688C11-4E20-9546-B38E-0B2B49066DA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6CB2E1-1E04-5446-B65A-27496CE46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88C11-4E20-9546-B38E-0B2B49066DA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CB2E1-1E04-5446-B65A-27496CE46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5688C11-4E20-9546-B38E-0B2B49066DA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6CB2E1-1E04-5446-B65A-27496CE46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88C11-4E20-9546-B38E-0B2B49066DA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CB2E1-1E04-5446-B65A-27496CE46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688C11-4E20-9546-B38E-0B2B49066DA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66CB2E1-1E04-5446-B65A-27496CE46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88C11-4E20-9546-B38E-0B2B49066DA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CB2E1-1E04-5446-B65A-27496CE46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88C11-4E20-9546-B38E-0B2B49066DA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CB2E1-1E04-5446-B65A-27496CE46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88C11-4E20-9546-B38E-0B2B49066DA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CB2E1-1E04-5446-B65A-27496CE46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688C11-4E20-9546-B38E-0B2B49066DA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CB2E1-1E04-5446-B65A-27496CE46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88C11-4E20-9546-B38E-0B2B49066DA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CB2E1-1E04-5446-B65A-27496CE46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88C11-4E20-9546-B38E-0B2B49066DA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CB2E1-1E04-5446-B65A-27496CE46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5688C11-4E20-9546-B38E-0B2B49066DA8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6CB2E1-1E04-5446-B65A-27496CE46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Rise of the Polis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3040"/>
            <a:ext cx="7239000" cy="4846320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dirty="0" smtClean="0"/>
              <a:t>had equal rights</a:t>
            </a:r>
          </a:p>
          <a:p>
            <a:endParaRPr lang="en-US" dirty="0" smtClean="0"/>
          </a:p>
          <a:p>
            <a:r>
              <a:rPr lang="en-US" dirty="0" smtClean="0"/>
              <a:t>Helots (slaves) </a:t>
            </a:r>
            <a:r>
              <a:rPr lang="en-US" dirty="0" smtClean="0"/>
              <a:t>did work</a:t>
            </a:r>
          </a:p>
          <a:p>
            <a:pPr lvl="1"/>
            <a:r>
              <a:rPr lang="en-US" dirty="0" smtClean="0"/>
              <a:t>Men trained for military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Suppressed individual</a:t>
            </a:r>
          </a:p>
          <a:p>
            <a:pPr lvl="1"/>
            <a:r>
              <a:rPr lang="en-US" dirty="0" smtClean="0"/>
              <a:t>Life dedicated to military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0" y="1930299"/>
            <a:ext cx="4663440" cy="492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life second priority to polis</a:t>
            </a:r>
          </a:p>
          <a:p>
            <a:endParaRPr lang="en-US" dirty="0" smtClean="0"/>
          </a:p>
          <a:p>
            <a:r>
              <a:rPr lang="en-US" dirty="0" smtClean="0"/>
              <a:t>Women were very free (healthy woman—healthy child)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Good wives; strict mothers</a:t>
            </a:r>
          </a:p>
          <a:p>
            <a:pPr lvl="1"/>
            <a:r>
              <a:rPr lang="en-US" dirty="0" smtClean="0"/>
              <a:t>Owned property, ran estates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3040"/>
            <a:ext cx="7239000" cy="4846320"/>
          </a:xfrm>
        </p:spPr>
        <p:txBody>
          <a:bodyPr/>
          <a:lstStyle/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Aristocrats seized land of poorer</a:t>
            </a:r>
          </a:p>
          <a:p>
            <a:pPr lvl="2"/>
            <a:r>
              <a:rPr lang="en-US" dirty="0" smtClean="0"/>
              <a:t>Debt slavery</a:t>
            </a:r>
          </a:p>
          <a:p>
            <a:pPr lvl="1"/>
            <a:r>
              <a:rPr lang="en-US" dirty="0" smtClean="0"/>
              <a:t>Draco (621) – Code of laws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Aristocrats still in charge</a:t>
            </a:r>
          </a:p>
          <a:p>
            <a:pPr lvl="2"/>
            <a:r>
              <a:rPr lang="en-US" dirty="0" smtClean="0"/>
              <a:t>Oppressive rule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2316784"/>
            <a:ext cx="4297680" cy="4541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Solon – Extraordinary power</a:t>
            </a:r>
          </a:p>
          <a:p>
            <a:pPr lvl="1"/>
            <a:r>
              <a:rPr lang="en-US" dirty="0" smtClean="0"/>
              <a:t>Freed people enslaved over debt (made it illegal)</a:t>
            </a:r>
          </a:p>
          <a:p>
            <a:pPr lvl="1"/>
            <a:r>
              <a:rPr lang="en-US" dirty="0" smtClean="0"/>
              <a:t>Poor allowed into assembly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546 Tyrant</a:t>
            </a:r>
          </a:p>
          <a:p>
            <a:pPr lvl="1"/>
            <a:r>
              <a:rPr lang="en-US" dirty="0" smtClean="0"/>
              <a:t>Took power from aristocracy</a:t>
            </a:r>
          </a:p>
          <a:p>
            <a:pPr lvl="1"/>
            <a:r>
              <a:rPr lang="en-US" dirty="0" smtClean="0"/>
              <a:t>Building projects</a:t>
            </a:r>
          </a:p>
          <a:p>
            <a:pPr lvl="1"/>
            <a:r>
              <a:rPr lang="en-US" dirty="0" smtClean="0"/>
              <a:t>Growth of democratic ideas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Cleisthenes (508 BCE)</a:t>
            </a:r>
          </a:p>
          <a:p>
            <a:pPr lvl="1"/>
            <a:r>
              <a:rPr lang="en-US" dirty="0" err="1" smtClean="0"/>
              <a:t>Deme</a:t>
            </a:r>
            <a:r>
              <a:rPr lang="en-US" dirty="0" smtClean="0"/>
              <a:t> – local unit of jurisdiction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full citizens sovereign</a:t>
            </a:r>
          </a:p>
          <a:p>
            <a:pPr lvl="2"/>
            <a:r>
              <a:rPr lang="en-US" dirty="0" smtClean="0"/>
              <a:t>Offices created and power delegated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Judicial, legislative, executive</a:t>
            </a:r>
          </a:p>
          <a:p>
            <a:pPr lvl="1"/>
            <a:r>
              <a:rPr lang="en-US" dirty="0" smtClean="0"/>
              <a:t>Women had no rights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Rise of the Polis (ca. 800 BCE)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Polis (city state): town and countryside</a:t>
            </a:r>
          </a:p>
          <a:p>
            <a:pPr lvl="1"/>
            <a:r>
              <a:rPr lang="en-US" dirty="0" err="1" smtClean="0"/>
              <a:t>Chora</a:t>
            </a:r>
            <a:r>
              <a:rPr lang="en-US" dirty="0" smtClean="0"/>
              <a:t>, walls, agora, acropolis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Small enough for people to see how the individual fit into the system</a:t>
            </a:r>
          </a:p>
          <a:p>
            <a:r>
              <a:rPr lang="en-US" dirty="0" smtClean="0"/>
              <a:t>Large enough to be self-sustaining and powerful (division of labor, etc.)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51" y="-64656"/>
            <a:ext cx="8623407" cy="6922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of 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1.) Monarchy (rule of one man)</a:t>
            </a:r>
          </a:p>
          <a:p>
            <a:pPr lvl="1"/>
            <a:r>
              <a:rPr lang="en-US" dirty="0" smtClean="0"/>
              <a:t>Represented people; ruled according to law; respected rights of citizens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of 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2.) Oligarchy (rule of the few)</a:t>
            </a:r>
          </a:p>
          <a:p>
            <a:pPr lvl="1"/>
            <a:r>
              <a:rPr lang="en-US" dirty="0" smtClean="0"/>
              <a:t>Aristocracy (power in the hands of the best) in charge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Small group of citizens (not necessarily aristocracy)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of 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3.) Tyranny (rule by a man who seized power by extralegal means)</a:t>
            </a:r>
          </a:p>
          <a:p>
            <a:pPr lvl="1"/>
            <a:r>
              <a:rPr lang="en-US" dirty="0" smtClean="0"/>
              <a:t>Ruled outside of law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of 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4.) Democracy (rule of the people)</a:t>
            </a:r>
          </a:p>
          <a:p>
            <a:pPr lvl="1"/>
            <a:r>
              <a:rPr lang="en-US" dirty="0" smtClean="0"/>
              <a:t>All citizen, regardless of birth or wealth, administered workings of the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Citizen: male, lived in polis for long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leagues formed (federalism)</a:t>
            </a:r>
          </a:p>
          <a:p>
            <a:endParaRPr lang="en-US" dirty="0" smtClean="0"/>
          </a:p>
          <a:p>
            <a:r>
              <a:rPr lang="en-US" dirty="0" smtClean="0"/>
              <a:t>Very individual – wanted to be free and autonomous</a:t>
            </a:r>
          </a:p>
          <a:p>
            <a:pPr lvl="1"/>
            <a:r>
              <a:rPr lang="en-US" dirty="0" smtClean="0"/>
              <a:t>Weakness: constant warfare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Athens vs. Sparta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 descr="300-movie-400a03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085850"/>
            <a:ext cx="3810000" cy="2857500"/>
          </a:xfrm>
          <a:prstGeom prst="rect">
            <a:avLst/>
          </a:prstGeom>
          <a:noFill/>
        </p:spPr>
      </p:pic>
      <p:pic>
        <p:nvPicPr>
          <p:cNvPr id="26629" name="Picture 5" descr="070312_300_mov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943350"/>
            <a:ext cx="3886200" cy="2914650"/>
          </a:xfrm>
          <a:prstGeom prst="rect">
            <a:avLst/>
          </a:prstGeom>
          <a:noFill/>
        </p:spPr>
      </p:pic>
      <p:pic>
        <p:nvPicPr>
          <p:cNvPr id="26630" name="Picture 6" descr="pericle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4232275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6572</TotalTime>
  <Words>327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Opulent</vt:lpstr>
      <vt:lpstr>Rise of the Polis </vt:lpstr>
      <vt:lpstr>Rise of the Polis (ca. 800 BCE)</vt:lpstr>
      <vt:lpstr>PowerPoint Presentation</vt:lpstr>
      <vt:lpstr>Government of Polis</vt:lpstr>
      <vt:lpstr>Government of Polis</vt:lpstr>
      <vt:lpstr>Government of Polis</vt:lpstr>
      <vt:lpstr>Government of Polis</vt:lpstr>
      <vt:lpstr>Polis</vt:lpstr>
      <vt:lpstr>Athens vs. Sparta</vt:lpstr>
      <vt:lpstr>Sparta</vt:lpstr>
      <vt:lpstr>Sparta</vt:lpstr>
      <vt:lpstr>Athens</vt:lpstr>
      <vt:lpstr>Athens</vt:lpstr>
      <vt:lpstr>Athens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the Polis</dc:title>
  <dc:creator>Kevin Crean</dc:creator>
  <cp:lastModifiedBy>Kevin Crean</cp:lastModifiedBy>
  <cp:revision>11</cp:revision>
  <dcterms:created xsi:type="dcterms:W3CDTF">2011-02-04T00:55:54Z</dcterms:created>
  <dcterms:modified xsi:type="dcterms:W3CDTF">2014-08-29T15:09:10Z</dcterms:modified>
</cp:coreProperties>
</file>