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78" r:id="rId11"/>
    <p:sldId id="279" r:id="rId12"/>
    <p:sldId id="271" r:id="rId13"/>
    <p:sldId id="266" r:id="rId14"/>
    <p:sldId id="267" r:id="rId15"/>
    <p:sldId id="268" r:id="rId16"/>
    <p:sldId id="269" r:id="rId17"/>
    <p:sldId id="272" r:id="rId18"/>
    <p:sldId id="273" r:id="rId19"/>
    <p:sldId id="274" r:id="rId20"/>
    <p:sldId id="275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96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3414-6A4D-450B-A10A-C2E4DC96EE31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6F50C-0EC7-469E-B0F4-A5DF6E30A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3414-6A4D-450B-A10A-C2E4DC96EE31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6F50C-0EC7-469E-B0F4-A5DF6E30A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3414-6A4D-450B-A10A-C2E4DC96EE31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6F50C-0EC7-469E-B0F4-A5DF6E30A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3414-6A4D-450B-A10A-C2E4DC96EE31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6F50C-0EC7-469E-B0F4-A5DF6E30A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3414-6A4D-450B-A10A-C2E4DC96EE31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6F50C-0EC7-469E-B0F4-A5DF6E30A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3414-6A4D-450B-A10A-C2E4DC96EE31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6F50C-0EC7-469E-B0F4-A5DF6E30A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3414-6A4D-450B-A10A-C2E4DC96EE31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6F50C-0EC7-469E-B0F4-A5DF6E30A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3414-6A4D-450B-A10A-C2E4DC96EE31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6F50C-0EC7-469E-B0F4-A5DF6E30A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3414-6A4D-450B-A10A-C2E4DC96EE31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6F50C-0EC7-469E-B0F4-A5DF6E30A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3414-6A4D-450B-A10A-C2E4DC96EE31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6F50C-0EC7-469E-B0F4-A5DF6E30A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3414-6A4D-450B-A10A-C2E4DC96EE31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6F50C-0EC7-469E-B0F4-A5DF6E30A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B3414-6A4D-450B-A10A-C2E4DC96EE31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6F50C-0EC7-469E-B0F4-A5DF6E30A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Islam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http://truthandway.org/images/spread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10058400" cy="754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://www.islam-inside.co.uk/images/islam%20map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85800"/>
            <a:ext cx="9087556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Dar al-Islam = House of Islam</a:t>
            </a:r>
          </a:p>
          <a:p>
            <a:pPr lvl="1"/>
            <a:r>
              <a:rPr lang="en-US" dirty="0" smtClean="0"/>
              <a:t>Lands under Islamic rule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Formation of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 smtClean="0"/>
              <a:t>Abu </a:t>
            </a:r>
            <a:r>
              <a:rPr lang="en-US" dirty="0" err="1" smtClean="0"/>
              <a:t>Bakr</a:t>
            </a:r>
            <a:r>
              <a:rPr lang="en-US" dirty="0" smtClean="0"/>
              <a:t> (first Caliph) Muhammad’s father in law</a:t>
            </a:r>
          </a:p>
          <a:p>
            <a:pPr lvl="1"/>
            <a:r>
              <a:rPr lang="en-US" dirty="0" smtClean="0"/>
              <a:t>Three successors</a:t>
            </a:r>
          </a:p>
          <a:p>
            <a:pPr lvl="1"/>
            <a:r>
              <a:rPr lang="en-US" dirty="0" err="1" smtClean="0"/>
              <a:t>Rushidan</a:t>
            </a:r>
            <a:r>
              <a:rPr lang="en-US" dirty="0" smtClean="0"/>
              <a:t> or Rightly-Guided Caliphate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www.mideastweb.org/Middle-East-Encyclopedia/Map_Umayyad_Empir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6075" y="3762375"/>
            <a:ext cx="6257925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4525963"/>
          </a:xfrm>
        </p:spPr>
        <p:txBody>
          <a:bodyPr/>
          <a:lstStyle/>
          <a:p>
            <a:r>
              <a:rPr lang="en-US" dirty="0" smtClean="0"/>
              <a:t>Umayyad Caliphate</a:t>
            </a:r>
          </a:p>
          <a:p>
            <a:pPr lvl="1"/>
            <a:r>
              <a:rPr lang="en-US" dirty="0" smtClean="0"/>
              <a:t>Family from Mecca</a:t>
            </a:r>
          </a:p>
          <a:p>
            <a:pPr lvl="1"/>
            <a:r>
              <a:rPr lang="en-US" dirty="0" smtClean="0"/>
              <a:t>661-750</a:t>
            </a:r>
          </a:p>
          <a:p>
            <a:pPr lvl="1"/>
            <a:r>
              <a:rPr lang="en-US" dirty="0" smtClean="0"/>
              <a:t>Expansion</a:t>
            </a:r>
          </a:p>
          <a:p>
            <a:endParaRPr lang="en-US" dirty="0"/>
          </a:p>
        </p:txBody>
      </p:sp>
      <p:pic>
        <p:nvPicPr>
          <p:cNvPr id="4" name="Picture 2" descr="http://www.mideastweb.org/Middle-East-Encyclopedia/Map_Umayyad_Empir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2334713"/>
            <a:ext cx="9144000" cy="4523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Abbasid Caliphate</a:t>
            </a:r>
          </a:p>
          <a:p>
            <a:pPr lvl="1"/>
            <a:r>
              <a:rPr lang="en-US" dirty="0" err="1" smtClean="0"/>
              <a:t>Umayyads</a:t>
            </a:r>
            <a:r>
              <a:rPr lang="en-US" dirty="0" smtClean="0"/>
              <a:t> fled to Spain (Al-</a:t>
            </a:r>
            <a:r>
              <a:rPr lang="en-US" dirty="0" err="1" smtClean="0"/>
              <a:t>Andalus</a:t>
            </a:r>
            <a:r>
              <a:rPr lang="en-US" dirty="0" smtClean="0"/>
              <a:t> Caliphate)</a:t>
            </a:r>
          </a:p>
          <a:p>
            <a:pPr lvl="1"/>
            <a:r>
              <a:rPr lang="en-US" dirty="0" smtClean="0"/>
              <a:t>750 – 1058 (remained a leader of Islam—by title—until 1258)</a:t>
            </a:r>
          </a:p>
          <a:p>
            <a:pPr lvl="1"/>
            <a:r>
              <a:rPr lang="en-US" dirty="0" smtClean="0"/>
              <a:t>Seljuk Turks (1058)</a:t>
            </a:r>
          </a:p>
          <a:p>
            <a:pPr lvl="1"/>
            <a:r>
              <a:rPr lang="en-US" dirty="0" smtClean="0"/>
              <a:t>Mongols (1258)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Abbasid Dynasty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Abu al-</a:t>
            </a:r>
            <a:r>
              <a:rPr lang="en-US" dirty="0" err="1" smtClean="0"/>
              <a:t>Abbas</a:t>
            </a:r>
            <a:endParaRPr lang="en-US" dirty="0" smtClean="0"/>
          </a:p>
          <a:p>
            <a:pPr lvl="1"/>
            <a:r>
              <a:rPr lang="en-US" dirty="0" smtClean="0"/>
              <a:t>Stopped expansion (but Islam grew)</a:t>
            </a:r>
          </a:p>
          <a:p>
            <a:pPr lvl="1"/>
            <a:r>
              <a:rPr lang="en-US" dirty="0" smtClean="0"/>
              <a:t>Capital moved to Baghdad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High point (</a:t>
            </a:r>
            <a:r>
              <a:rPr lang="en-US" dirty="0" err="1" smtClean="0"/>
              <a:t>Harun</a:t>
            </a:r>
            <a:r>
              <a:rPr lang="en-US" dirty="0" smtClean="0"/>
              <a:t> al-Rashid)</a:t>
            </a:r>
          </a:p>
          <a:p>
            <a:pPr lvl="1"/>
            <a:r>
              <a:rPr lang="en-US" dirty="0" smtClean="0"/>
              <a:t>R. 786 – 809</a:t>
            </a:r>
          </a:p>
          <a:p>
            <a:pPr lvl="1"/>
            <a:r>
              <a:rPr lang="en-US" dirty="0" smtClean="0"/>
              <a:t>Supported arts</a:t>
            </a:r>
          </a:p>
          <a:p>
            <a:pPr lvl="1"/>
            <a:r>
              <a:rPr lang="en-US" dirty="0" smtClean="0"/>
              <a:t>Gave money to poor and commoners</a:t>
            </a:r>
          </a:p>
          <a:p>
            <a:pPr lvl="1"/>
            <a:r>
              <a:rPr lang="en-US" dirty="0" smtClean="0"/>
              <a:t>Sons fought civil war</a:t>
            </a:r>
          </a:p>
          <a:p>
            <a:pPr lvl="2"/>
            <a:r>
              <a:rPr lang="en-US" dirty="0" smtClean="0"/>
              <a:t>Continual succession problems</a:t>
            </a:r>
          </a:p>
          <a:p>
            <a:pPr lvl="2"/>
            <a:r>
              <a:rPr lang="en-US" dirty="0" smtClean="0"/>
              <a:t>Regional leaders started acting </a:t>
            </a:r>
            <a:r>
              <a:rPr lang="en-US" dirty="0" err="1" smtClean="0"/>
              <a:t>indpendently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Economy and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crops</a:t>
            </a:r>
          </a:p>
          <a:p>
            <a:pPr lvl="1"/>
            <a:r>
              <a:rPr lang="en-US" dirty="0" smtClean="0"/>
              <a:t>Managed well in hot weather</a:t>
            </a:r>
          </a:p>
          <a:p>
            <a:pPr lvl="1"/>
            <a:r>
              <a:rPr lang="en-US" dirty="0" smtClean="0"/>
              <a:t>More food</a:t>
            </a:r>
          </a:p>
          <a:p>
            <a:pPr lvl="1"/>
            <a:r>
              <a:rPr lang="en-US" dirty="0" smtClean="0"/>
              <a:t>Cotton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572000"/>
          </a:xfrm>
        </p:spPr>
        <p:txBody>
          <a:bodyPr/>
          <a:lstStyle/>
          <a:p>
            <a:r>
              <a:rPr lang="en-US" dirty="0" smtClean="0"/>
              <a:t>Paper making</a:t>
            </a:r>
          </a:p>
          <a:p>
            <a:r>
              <a:rPr lang="en-US" dirty="0" smtClean="0"/>
              <a:t>Massive trade</a:t>
            </a:r>
          </a:p>
          <a:p>
            <a:pPr lvl="1"/>
            <a:r>
              <a:rPr lang="en-US" dirty="0" smtClean="0"/>
              <a:t>Overland </a:t>
            </a:r>
          </a:p>
          <a:p>
            <a:pPr lvl="2"/>
            <a:r>
              <a:rPr lang="en-US" dirty="0" smtClean="0"/>
              <a:t>Camel</a:t>
            </a:r>
          </a:p>
          <a:p>
            <a:pPr lvl="2"/>
            <a:r>
              <a:rPr lang="en-US" dirty="0" smtClean="0"/>
              <a:t>Inherited roads</a:t>
            </a:r>
          </a:p>
          <a:p>
            <a:pPr lvl="1"/>
            <a:r>
              <a:rPr lang="en-US" dirty="0" smtClean="0"/>
              <a:t>Indian Ocean Trade</a:t>
            </a:r>
          </a:p>
          <a:p>
            <a:pPr lvl="1"/>
            <a:r>
              <a:rPr lang="en-US" dirty="0" smtClean="0"/>
              <a:t>Banks</a:t>
            </a:r>
          </a:p>
          <a:p>
            <a:pPr lvl="2"/>
            <a:r>
              <a:rPr lang="en-US" dirty="0" smtClean="0"/>
              <a:t>Credit</a:t>
            </a:r>
          </a:p>
          <a:p>
            <a:pPr lvl="2"/>
            <a:r>
              <a:rPr lang="en-US" dirty="0" smtClean="0"/>
              <a:t>Check</a:t>
            </a:r>
          </a:p>
          <a:p>
            <a:pPr lvl="1"/>
            <a:endParaRPr lang="en-US" dirty="0"/>
          </a:p>
        </p:txBody>
      </p:sp>
      <p:pic>
        <p:nvPicPr>
          <p:cNvPr id="24578" name="Picture 2" descr="http://www.pakistanindependent.com/wp-content/uploads/2008/09/10th-century-islamic-map-of-world-showing-america-as-ard-majhool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2286000"/>
            <a:ext cx="4624234" cy="3333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1746" name="Picture 2" descr="http://www.westmifflinmoritz.com/Mesopotamia_Folder/Web_Pictures_Mesopotamia/0315MC1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Muhammad</a:t>
            </a:r>
          </a:p>
          <a:p>
            <a:pPr lvl="1"/>
            <a:r>
              <a:rPr lang="en-US" dirty="0" smtClean="0"/>
              <a:t>From Mecca</a:t>
            </a:r>
          </a:p>
          <a:p>
            <a:pPr lvl="2"/>
            <a:r>
              <a:rPr lang="en-US" dirty="0" err="1" smtClean="0"/>
              <a:t>Kaaba</a:t>
            </a:r>
            <a:endParaRPr lang="en-US" dirty="0" smtClean="0"/>
          </a:p>
          <a:p>
            <a:pPr lvl="1"/>
            <a:r>
              <a:rPr lang="en-US" dirty="0" smtClean="0"/>
              <a:t>Prophet</a:t>
            </a:r>
          </a:p>
          <a:p>
            <a:pPr lvl="2"/>
            <a:r>
              <a:rPr lang="en-US" dirty="0" smtClean="0"/>
              <a:t>Angel Gabriel</a:t>
            </a:r>
          </a:p>
          <a:p>
            <a:pPr lvl="3"/>
            <a:r>
              <a:rPr lang="en-US" dirty="0" smtClean="0"/>
              <a:t>Muhammad called to be the messenger of God (Allah)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Few followers in Mecca</a:t>
            </a:r>
          </a:p>
          <a:p>
            <a:pPr lvl="2"/>
            <a:r>
              <a:rPr lang="en-US" dirty="0" smtClean="0"/>
              <a:t>Merchants feared his teaching would disrupt trade</a:t>
            </a:r>
          </a:p>
          <a:p>
            <a:pPr lvl="2"/>
            <a:r>
              <a:rPr lang="en-US" dirty="0" smtClean="0"/>
              <a:t>Muhammad fled to Medina (</a:t>
            </a:r>
            <a:r>
              <a:rPr lang="en-US" dirty="0" err="1" smtClean="0"/>
              <a:t>hijra</a:t>
            </a:r>
            <a:r>
              <a:rPr lang="en-US" dirty="0" smtClean="0"/>
              <a:t>) 622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Calligraphy</a:t>
            </a:r>
            <a:endParaRPr lang="en-US" dirty="0"/>
          </a:p>
        </p:txBody>
      </p:sp>
      <p:pic>
        <p:nvPicPr>
          <p:cNvPr id="4" name="Picture 2" descr="http://t3.gstatic.com/images?q=tbn:ANd9GcQrTTlnY79oTVPuYkj4z53qcP-tiT6WVYPEipUmGmCe3ijisVo&amp;t=1&amp;usg=__dRKmRRaSy7DbpUJEBCAELcs4N6o=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457200"/>
            <a:ext cx="1962150" cy="2324101"/>
          </a:xfrm>
          <a:prstGeom prst="rect">
            <a:avLst/>
          </a:prstGeom>
          <a:noFill/>
        </p:spPr>
      </p:pic>
      <p:pic>
        <p:nvPicPr>
          <p:cNvPr id="5" name="Picture 4" descr="http://t3.gstatic.com/images?q=tbn:ANd9GcSulLOf9PUqstuRDodw6fIDUf90kC1P9MssBQGUtP0V8UTWwIc&amp;t=1&amp;usg=__bcW5jLuincsdxImGahYwa6tsGsU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3578150"/>
            <a:ext cx="2895600" cy="3279850"/>
          </a:xfrm>
          <a:prstGeom prst="rect">
            <a:avLst/>
          </a:prstGeom>
          <a:noFill/>
        </p:spPr>
      </p:pic>
      <p:pic>
        <p:nvPicPr>
          <p:cNvPr id="6" name="Picture 2" descr="http://t2.gstatic.com/images?q=tbn:ANd9GcTG03-9dBPH808-EQrO-0OjCppk6Ttosqlnx65IdGwwINMmLIY&amp;t=1&amp;usg=__FgDsYecDOBSDWxNH1anrsmS2bdY=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2667000"/>
            <a:ext cx="4991293" cy="38409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Advancement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Astronomy</a:t>
            </a:r>
          </a:p>
          <a:p>
            <a:pPr marL="742950" lvl="2" indent="-342900"/>
            <a:r>
              <a:rPr lang="en-US" dirty="0" smtClean="0"/>
              <a:t>Know where Mecca is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Philosophy, medicine, mathematics</a:t>
            </a:r>
          </a:p>
          <a:p>
            <a:pPr marL="742950" lvl="2" indent="-342900"/>
            <a:r>
              <a:rPr lang="en-US" dirty="0" smtClean="0"/>
              <a:t>Preserved Greek Philosophy</a:t>
            </a:r>
          </a:p>
          <a:p>
            <a:pPr marL="742950" lvl="2" indent="-342900"/>
            <a:r>
              <a:rPr lang="en-US" dirty="0" smtClean="0"/>
              <a:t>Wrote </a:t>
            </a:r>
            <a:r>
              <a:rPr lang="en-US" dirty="0"/>
              <a:t>m</a:t>
            </a:r>
            <a:r>
              <a:rPr lang="en-US" dirty="0" smtClean="0"/>
              <a:t>edical encyclopedia (</a:t>
            </a:r>
            <a:r>
              <a:rPr lang="en-US" dirty="0" err="1" smtClean="0"/>
              <a:t>Ibn</a:t>
            </a:r>
            <a:r>
              <a:rPr lang="en-US" dirty="0" smtClean="0"/>
              <a:t> </a:t>
            </a:r>
            <a:r>
              <a:rPr lang="en-US" dirty="0" err="1" smtClean="0"/>
              <a:t>Sina</a:t>
            </a:r>
            <a:r>
              <a:rPr lang="en-US" dirty="0" smtClean="0"/>
              <a:t>)</a:t>
            </a:r>
          </a:p>
          <a:p>
            <a:pPr marL="742950" lvl="2" indent="-342900"/>
            <a:r>
              <a:rPr lang="en-US" dirty="0" smtClean="0"/>
              <a:t>Arabic numerals (and zero)</a:t>
            </a:r>
          </a:p>
          <a:p>
            <a:pPr marL="1200150" lvl="3" indent="-342900"/>
            <a:r>
              <a:rPr lang="en-US" dirty="0" smtClean="0"/>
              <a:t>Algebra!</a:t>
            </a:r>
          </a:p>
          <a:p>
            <a:endParaRPr lang="en-US" dirty="0"/>
          </a:p>
        </p:txBody>
      </p:sp>
      <p:pic>
        <p:nvPicPr>
          <p:cNvPr id="11266" name="Picture 2" descr="hindu-arabic numeral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24250" y="4419600"/>
            <a:ext cx="5619750" cy="2657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Islam spread in Medina</a:t>
            </a:r>
          </a:p>
          <a:p>
            <a:pPr lvl="1"/>
            <a:r>
              <a:rPr lang="en-US" dirty="0" smtClean="0"/>
              <a:t>Muhammad defeated </a:t>
            </a:r>
            <a:r>
              <a:rPr lang="en-US" dirty="0" err="1" smtClean="0"/>
              <a:t>Meccans</a:t>
            </a:r>
            <a:endParaRPr lang="en-US" dirty="0" smtClean="0"/>
          </a:p>
          <a:p>
            <a:pPr lvl="2"/>
            <a:r>
              <a:rPr lang="en-US" dirty="0" smtClean="0"/>
              <a:t>Destroyed idols in </a:t>
            </a:r>
            <a:r>
              <a:rPr lang="en-US" dirty="0" err="1" smtClean="0"/>
              <a:t>Kaaba</a:t>
            </a:r>
            <a:r>
              <a:rPr lang="en-US" dirty="0" smtClean="0"/>
              <a:t> and rededicated to Allah</a:t>
            </a:r>
          </a:p>
          <a:p>
            <a:pPr lvl="2"/>
            <a:endParaRPr lang="en-US" dirty="0"/>
          </a:p>
          <a:p>
            <a:r>
              <a:rPr lang="en-US" dirty="0" smtClean="0"/>
              <a:t>Muhammad continued to unite Arabs under Islam</a:t>
            </a:r>
          </a:p>
          <a:p>
            <a:pPr lvl="1"/>
            <a:r>
              <a:rPr lang="en-US" dirty="0" smtClean="0"/>
              <a:t>Died 632</a:t>
            </a:r>
          </a:p>
          <a:p>
            <a:pPr lvl="2"/>
            <a:endParaRPr lang="en-US" dirty="0"/>
          </a:p>
        </p:txBody>
      </p:sp>
      <p:pic>
        <p:nvPicPr>
          <p:cNvPr id="14338" name="Picture 2" descr="http://tariqahalkaamilah.com/Images/Galleries/Mecca/slides/Al%20Kabaa%20Al%20SHarif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08938" y="4267200"/>
            <a:ext cx="2649261" cy="21489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Nuts and Bolts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Holy Book: Quran</a:t>
            </a:r>
          </a:p>
          <a:p>
            <a:pPr lvl="1"/>
            <a:r>
              <a:rPr lang="en-US" dirty="0" smtClean="0"/>
              <a:t>Language: Arabic</a:t>
            </a:r>
          </a:p>
          <a:p>
            <a:r>
              <a:rPr lang="en-US" dirty="0" smtClean="0"/>
              <a:t>Holiest City: Mecca</a:t>
            </a:r>
          </a:p>
          <a:p>
            <a:pPr lvl="1"/>
            <a:r>
              <a:rPr lang="en-US" dirty="0" smtClean="0"/>
              <a:t>Why? </a:t>
            </a:r>
            <a:r>
              <a:rPr lang="en-US" dirty="0" err="1" smtClean="0"/>
              <a:t>Kaaba</a:t>
            </a:r>
            <a:endParaRPr lang="en-US" dirty="0" smtClean="0"/>
          </a:p>
          <a:p>
            <a:r>
              <a:rPr lang="en-US" dirty="0" smtClean="0"/>
              <a:t>Place of worship: Mosque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Islam = submission</a:t>
            </a:r>
          </a:p>
          <a:p>
            <a:r>
              <a:rPr lang="en-US" dirty="0" smtClean="0"/>
              <a:t>Muslim = one who has submitted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Nuts and Bolts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Duties</a:t>
            </a:r>
          </a:p>
          <a:p>
            <a:pPr lvl="1"/>
            <a:r>
              <a:rPr lang="en-US" dirty="0" smtClean="0"/>
              <a:t>Five Pillars</a:t>
            </a:r>
          </a:p>
          <a:p>
            <a:pPr lvl="2"/>
            <a:r>
              <a:rPr lang="en-US" dirty="0" smtClean="0"/>
              <a:t>1.) Declaration </a:t>
            </a:r>
            <a:r>
              <a:rPr lang="en-US" dirty="0"/>
              <a:t>of Faith</a:t>
            </a:r>
          </a:p>
          <a:p>
            <a:pPr lvl="2"/>
            <a:r>
              <a:rPr lang="en-US" dirty="0" smtClean="0"/>
              <a:t>2.) Pray </a:t>
            </a:r>
            <a:r>
              <a:rPr lang="en-US" dirty="0"/>
              <a:t>five times daily</a:t>
            </a:r>
          </a:p>
          <a:p>
            <a:pPr lvl="2"/>
            <a:r>
              <a:rPr lang="en-US" dirty="0" smtClean="0"/>
              <a:t>3.) Charity </a:t>
            </a:r>
            <a:r>
              <a:rPr lang="en-US" dirty="0"/>
              <a:t>(almsgiving)</a:t>
            </a:r>
          </a:p>
          <a:p>
            <a:pPr lvl="2"/>
            <a:r>
              <a:rPr lang="en-US" dirty="0" smtClean="0"/>
              <a:t>4.) Ramadan</a:t>
            </a:r>
            <a:endParaRPr lang="en-US" dirty="0"/>
          </a:p>
          <a:p>
            <a:pPr lvl="2"/>
            <a:r>
              <a:rPr lang="en-US" dirty="0" smtClean="0"/>
              <a:t>5.) Hajj </a:t>
            </a:r>
            <a:r>
              <a:rPr lang="en-US" dirty="0"/>
              <a:t>(pilgrimage to </a:t>
            </a:r>
            <a:r>
              <a:rPr lang="en-US" dirty="0" smtClean="0"/>
              <a:t>Mecca)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Jihad</a:t>
            </a:r>
          </a:p>
          <a:p>
            <a:pPr lvl="2"/>
            <a:r>
              <a:rPr lang="en-US" dirty="0" smtClean="0"/>
              <a:t>Struggle in God’s service (end immorality</a:t>
            </a:r>
          </a:p>
          <a:p>
            <a:pPr lvl="2"/>
            <a:r>
              <a:rPr lang="en-US" dirty="0" smtClean="0"/>
              <a:t>Interpreted as a holy war</a:t>
            </a:r>
            <a:endParaRPr lang="en-US" dirty="0"/>
          </a:p>
        </p:txBody>
      </p:sp>
      <p:pic>
        <p:nvPicPr>
          <p:cNvPr id="12290" name="Picture 2" descr="http://tariqahalkaamilah.com/Images/Galleries/Mecca/slides/Al%20Kabaa%20Al%20SHarif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219200"/>
            <a:ext cx="4114800" cy="33377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Limited Rights</a:t>
            </a:r>
          </a:p>
          <a:p>
            <a:pPr lvl="1"/>
            <a:r>
              <a:rPr lang="en-US" dirty="0"/>
              <a:t>Needed a guardian</a:t>
            </a:r>
          </a:p>
          <a:p>
            <a:pPr lvl="1"/>
            <a:r>
              <a:rPr lang="en-US" dirty="0"/>
              <a:t>Spiritually equal, but not legally equal</a:t>
            </a:r>
          </a:p>
          <a:p>
            <a:pPr lvl="2"/>
            <a:r>
              <a:rPr lang="en-US" dirty="0"/>
              <a:t>Modest dress</a:t>
            </a:r>
          </a:p>
          <a:p>
            <a:pPr lvl="3"/>
            <a:r>
              <a:rPr lang="en-US" dirty="0"/>
              <a:t>Took veiling idea from Persians</a:t>
            </a:r>
          </a:p>
          <a:p>
            <a:endParaRPr lang="en-US" dirty="0"/>
          </a:p>
        </p:txBody>
      </p:sp>
      <p:pic>
        <p:nvPicPr>
          <p:cNvPr id="11266" name="Picture 2" descr="http://www.homelandsecuritynewswire.com/sites/default/files/imagecache/standard/veil-france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4267200"/>
            <a:ext cx="3333750" cy="2257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Muhammad died 632</a:t>
            </a:r>
          </a:p>
          <a:p>
            <a:pPr lvl="1"/>
            <a:r>
              <a:rPr lang="en-US" dirty="0" smtClean="0"/>
              <a:t>No son or successor</a:t>
            </a:r>
          </a:p>
          <a:p>
            <a:pPr lvl="2"/>
            <a:r>
              <a:rPr lang="en-US" dirty="0" smtClean="0"/>
              <a:t>Had a daughter (</a:t>
            </a:r>
            <a:r>
              <a:rPr lang="en-US" dirty="0" err="1" smtClean="0"/>
              <a:t>Fatamid</a:t>
            </a:r>
            <a:r>
              <a:rPr lang="en-US" dirty="0" smtClean="0"/>
              <a:t>) and son in law (Ali)</a:t>
            </a:r>
          </a:p>
          <a:p>
            <a:pPr lvl="1"/>
            <a:r>
              <a:rPr lang="en-US" dirty="0" smtClean="0"/>
              <a:t>Shi’ites </a:t>
            </a:r>
          </a:p>
          <a:p>
            <a:pPr lvl="2"/>
            <a:r>
              <a:rPr lang="en-US" dirty="0" smtClean="0"/>
              <a:t>Believed the next leader has to be related to Muhammad</a:t>
            </a:r>
          </a:p>
          <a:p>
            <a:pPr lvl="2"/>
            <a:r>
              <a:rPr lang="en-US" dirty="0" smtClean="0"/>
              <a:t>Relation to Muhammad makes him divine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Sunnis </a:t>
            </a:r>
          </a:p>
          <a:p>
            <a:pPr lvl="1"/>
            <a:r>
              <a:rPr lang="en-US" dirty="0" smtClean="0"/>
              <a:t>Muhammad’s successor should be a pious male from Muhammad’s tribe</a:t>
            </a:r>
          </a:p>
          <a:p>
            <a:pPr lvl="2"/>
            <a:r>
              <a:rPr lang="en-US" dirty="0" smtClean="0"/>
              <a:t>Not a prophet or divine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14584</TotalTime>
  <Words>389</Words>
  <Application>Microsoft Office PowerPoint</Application>
  <PresentationFormat>On-screen Show (4:3)</PresentationFormat>
  <Paragraphs>110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Islam</vt:lpstr>
      <vt:lpstr>Islam</vt:lpstr>
      <vt:lpstr>PowerPoint Presentation</vt:lpstr>
      <vt:lpstr>Nuts and Bolts</vt:lpstr>
      <vt:lpstr>PowerPoint Presentation</vt:lpstr>
      <vt:lpstr>Nuts and Bolts</vt:lpstr>
      <vt:lpstr>Gender Roles</vt:lpstr>
      <vt:lpstr>Split</vt:lpstr>
      <vt:lpstr>Split</vt:lpstr>
      <vt:lpstr>PowerPoint Presentation</vt:lpstr>
      <vt:lpstr>PowerPoint Presentation</vt:lpstr>
      <vt:lpstr>PowerPoint Presentation</vt:lpstr>
      <vt:lpstr>Formation of Empire</vt:lpstr>
      <vt:lpstr>PowerPoint Presentation</vt:lpstr>
      <vt:lpstr>PowerPoint Presentation</vt:lpstr>
      <vt:lpstr>Abbasid Dynasty</vt:lpstr>
      <vt:lpstr>Economy and Society</vt:lpstr>
      <vt:lpstr>Advancement</vt:lpstr>
      <vt:lpstr>PowerPoint Presentation</vt:lpstr>
      <vt:lpstr>Advancement</vt:lpstr>
      <vt:lpstr>Advancement</vt:lpstr>
    </vt:vector>
  </TitlesOfParts>
  <Company>raypec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Islam</dc:title>
  <dc:creator>kcrean</dc:creator>
  <cp:lastModifiedBy>Kevin Crean</cp:lastModifiedBy>
  <cp:revision>16</cp:revision>
  <dcterms:created xsi:type="dcterms:W3CDTF">2011-10-26T01:30:34Z</dcterms:created>
  <dcterms:modified xsi:type="dcterms:W3CDTF">2015-10-14T13:38:13Z</dcterms:modified>
</cp:coreProperties>
</file>