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C415-7FB8-4D45-9D41-BFECDCED62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B5F1-557A-4D05-B4B9-109DD870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C415-7FB8-4D45-9D41-BFECDCED62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B5F1-557A-4D05-B4B9-109DD870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0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C415-7FB8-4D45-9D41-BFECDCED62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B5F1-557A-4D05-B4B9-109DD870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7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C415-7FB8-4D45-9D41-BFECDCED62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B5F1-557A-4D05-B4B9-109DD870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4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C415-7FB8-4D45-9D41-BFECDCED62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B5F1-557A-4D05-B4B9-109DD870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1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C415-7FB8-4D45-9D41-BFECDCED62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B5F1-557A-4D05-B4B9-109DD870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2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C415-7FB8-4D45-9D41-BFECDCED62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B5F1-557A-4D05-B4B9-109DD870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C415-7FB8-4D45-9D41-BFECDCED62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B5F1-557A-4D05-B4B9-109DD870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1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C415-7FB8-4D45-9D41-BFECDCED62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B5F1-557A-4D05-B4B9-109DD870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6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C415-7FB8-4D45-9D41-BFECDCED62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B5F1-557A-4D05-B4B9-109DD870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3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C415-7FB8-4D45-9D41-BFECDCED62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B5F1-557A-4D05-B4B9-109DD870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6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FC415-7FB8-4D45-9D41-BFECDCED62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0B5F1-557A-4D05-B4B9-109DD870B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8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Judicial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7251"/>
            <a:ext cx="7886700" cy="994172"/>
          </a:xfrm>
        </p:spPr>
        <p:txBody>
          <a:bodyPr/>
          <a:lstStyle/>
          <a:p>
            <a:r>
              <a:rPr lang="en-US" dirty="0" smtClean="0"/>
              <a:t>Steps of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15910"/>
            <a:ext cx="7886700" cy="37848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Arrested</a:t>
            </a:r>
          </a:p>
          <a:p>
            <a:pPr lvl="1"/>
            <a:r>
              <a:rPr lang="en-US" dirty="0" smtClean="0"/>
              <a:t>There must be a warrant or officer must act on </a:t>
            </a:r>
            <a:r>
              <a:rPr lang="en-US" dirty="0" smtClean="0"/>
              <a:t>probable </a:t>
            </a:r>
            <a:r>
              <a:rPr lang="en-US" dirty="0" smtClean="0"/>
              <a:t>cause</a:t>
            </a:r>
          </a:p>
          <a:p>
            <a:pPr lvl="1"/>
            <a:r>
              <a:rPr lang="en-US" dirty="0" smtClean="0"/>
              <a:t>No unreasonable search and seizure</a:t>
            </a:r>
          </a:p>
          <a:p>
            <a:pPr lvl="1"/>
            <a:r>
              <a:rPr lang="en-US" dirty="0" smtClean="0"/>
              <a:t>Can request writ of Habeas Corpus</a:t>
            </a:r>
          </a:p>
          <a:p>
            <a:r>
              <a:rPr lang="en-US" dirty="0" smtClean="0"/>
              <a:t>2. Interrogation</a:t>
            </a:r>
          </a:p>
          <a:p>
            <a:pPr lvl="1"/>
            <a:r>
              <a:rPr lang="en-US" dirty="0" smtClean="0"/>
              <a:t>Accused has right to counsel and to remain silent (Miranda Rights)</a:t>
            </a:r>
          </a:p>
          <a:p>
            <a:pPr lvl="1"/>
            <a:r>
              <a:rPr lang="en-US" dirty="0" smtClean="0"/>
              <a:t>No coerced confession</a:t>
            </a:r>
          </a:p>
          <a:p>
            <a:r>
              <a:rPr lang="en-US" dirty="0" smtClean="0"/>
              <a:t>3. Grand Jury Proceeding</a:t>
            </a:r>
          </a:p>
          <a:p>
            <a:pPr lvl="1"/>
            <a:r>
              <a:rPr lang="en-US" dirty="0" smtClean="0"/>
              <a:t>Decides if case should go to trial by reviewing evidence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434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5100"/>
            <a:ext cx="9144000" cy="54228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4. Trial</a:t>
            </a:r>
          </a:p>
          <a:p>
            <a:pPr lvl="1"/>
            <a:r>
              <a:rPr lang="en-US" dirty="0" smtClean="0"/>
              <a:t>Must be w/in 100 days of arrest</a:t>
            </a:r>
          </a:p>
          <a:p>
            <a:pPr lvl="1"/>
            <a:r>
              <a:rPr lang="en-US" dirty="0" smtClean="0"/>
              <a:t>Accused may request change of venue</a:t>
            </a:r>
          </a:p>
          <a:p>
            <a:pPr lvl="1"/>
            <a:r>
              <a:rPr lang="en-US" dirty="0" smtClean="0"/>
              <a:t>Guaranteed counsel (Gideon v. Wainwright) and no self-incrimination</a:t>
            </a:r>
          </a:p>
          <a:p>
            <a:pPr lvl="1"/>
            <a:r>
              <a:rPr lang="en-US" dirty="0" smtClean="0"/>
              <a:t>Witnesses called/subpoenaed</a:t>
            </a:r>
          </a:p>
          <a:p>
            <a:pPr lvl="1"/>
            <a:r>
              <a:rPr lang="en-US" dirty="0" smtClean="0"/>
              <a:t>Jury’s conviction must be unanimous</a:t>
            </a:r>
          </a:p>
          <a:p>
            <a:pPr lvl="1"/>
            <a:r>
              <a:rPr lang="en-US" dirty="0" smtClean="0"/>
              <a:t>No double jeopardy – once a person has been tried, they cannot be retried for the same crime</a:t>
            </a:r>
          </a:p>
          <a:p>
            <a:pPr lvl="1"/>
            <a:r>
              <a:rPr lang="en-US" dirty="0" smtClean="0"/>
              <a:t>Right to trial by jury can be waived –bench trial or plea of guilty</a:t>
            </a:r>
          </a:p>
          <a:p>
            <a:r>
              <a:rPr lang="en-US" dirty="0" smtClean="0"/>
              <a:t>5. Punishment</a:t>
            </a:r>
          </a:p>
          <a:p>
            <a:pPr lvl="1"/>
            <a:r>
              <a:rPr lang="en-US" dirty="0" smtClean="0"/>
              <a:t>Fines can’t be excessive</a:t>
            </a:r>
          </a:p>
          <a:p>
            <a:pPr lvl="1"/>
            <a:r>
              <a:rPr lang="en-US" dirty="0" smtClean="0"/>
              <a:t>No cruel and unusual punishment</a:t>
            </a:r>
          </a:p>
          <a:p>
            <a:r>
              <a:rPr lang="en-US" dirty="0" smtClean="0"/>
              <a:t>6. Appeals</a:t>
            </a:r>
          </a:p>
          <a:p>
            <a:pPr lvl="1"/>
            <a:r>
              <a:rPr lang="en-US" dirty="0" smtClean="0"/>
              <a:t>Either side can appeal a verdict</a:t>
            </a:r>
          </a:p>
          <a:p>
            <a:r>
              <a:rPr lang="en-US" smtClean="0"/>
              <a:t>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7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Supreme Court</a:t>
            </a:r>
          </a:p>
          <a:p>
            <a:r>
              <a:rPr lang="en-US" dirty="0" smtClean="0"/>
              <a:t>Constitutional Courts (Judicial Power)</a:t>
            </a:r>
          </a:p>
          <a:p>
            <a:pPr lvl="1"/>
            <a:r>
              <a:rPr lang="en-US" dirty="0" smtClean="0"/>
              <a:t>District Court, Court of Appeals</a:t>
            </a:r>
          </a:p>
          <a:p>
            <a:r>
              <a:rPr lang="en-US" dirty="0" smtClean="0"/>
              <a:t>Special Courts (Created by Congress)</a:t>
            </a:r>
          </a:p>
          <a:p>
            <a:pPr lvl="1"/>
            <a:r>
              <a:rPr lang="en-US" dirty="0" smtClean="0"/>
              <a:t>Tax courts, territorial courts, appeals for armed forces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74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Jurisdiction – authority of a court to hear a case</a:t>
            </a:r>
          </a:p>
          <a:p>
            <a:pPr lvl="1"/>
            <a:r>
              <a:rPr lang="en-US" dirty="0" smtClean="0"/>
              <a:t>Federal Jurisdiction – issues of federal law and interpretation of the Constitution</a:t>
            </a:r>
          </a:p>
          <a:p>
            <a:pPr lvl="1"/>
            <a:r>
              <a:rPr lang="en-US" dirty="0" smtClean="0"/>
              <a:t>Concurrent jurisdiction – mix of state and federal jurisdiction</a:t>
            </a:r>
          </a:p>
          <a:p>
            <a:pPr lvl="1"/>
            <a:endParaRPr lang="en-US" dirty="0"/>
          </a:p>
          <a:p>
            <a:r>
              <a:rPr lang="en-US" dirty="0" smtClean="0"/>
              <a:t>Plaintiff – person filing the suit</a:t>
            </a:r>
          </a:p>
          <a:p>
            <a:r>
              <a:rPr lang="en-US" dirty="0" smtClean="0"/>
              <a:t>Defendant – person against whom the complaint is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5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can appeal a ruling to make sure a lower court acted in accord with law</a:t>
            </a:r>
          </a:p>
          <a:p>
            <a:pPr lvl="1"/>
            <a:r>
              <a:rPr lang="en-US" dirty="0" smtClean="0"/>
              <a:t>Appellate jurisdiction</a:t>
            </a:r>
          </a:p>
          <a:p>
            <a:pPr lvl="2"/>
            <a:r>
              <a:rPr lang="en-US" dirty="0" smtClean="0"/>
              <a:t>Can modify a decision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judges</a:t>
            </a:r>
          </a:p>
          <a:p>
            <a:pPr lvl="1"/>
            <a:r>
              <a:rPr lang="en-US" dirty="0" smtClean="0"/>
              <a:t>Nominated by </a:t>
            </a:r>
            <a:r>
              <a:rPr lang="en-US" dirty="0" err="1" smtClean="0"/>
              <a:t>pres</a:t>
            </a:r>
            <a:r>
              <a:rPr lang="en-US" dirty="0" smtClean="0"/>
              <a:t>, confirmed by Senate</a:t>
            </a:r>
          </a:p>
          <a:p>
            <a:pPr lvl="1"/>
            <a:r>
              <a:rPr lang="en-US" dirty="0" smtClean="0"/>
              <a:t>Term: life (would make an independent judiciary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Judicial Philosophy:</a:t>
            </a:r>
          </a:p>
          <a:p>
            <a:pPr lvl="1"/>
            <a:r>
              <a:rPr lang="en-US" dirty="0" smtClean="0"/>
              <a:t>Judicial restraint: Judges decide cases on</a:t>
            </a:r>
          </a:p>
          <a:p>
            <a:pPr lvl="2"/>
            <a:r>
              <a:rPr lang="en-US" dirty="0" smtClean="0"/>
              <a:t>1. the original intent of the framers or those who enacted the statutes</a:t>
            </a:r>
          </a:p>
          <a:p>
            <a:pPr lvl="2"/>
            <a:r>
              <a:rPr lang="en-US" dirty="0" smtClean="0"/>
              <a:t>2. precedent  -- a former decision that serves as a guide for later cases</a:t>
            </a:r>
          </a:p>
          <a:p>
            <a:pPr lvl="3"/>
            <a:r>
              <a:rPr lang="en-US" dirty="0" smtClean="0"/>
              <a:t>What has the court done in the past?</a:t>
            </a:r>
          </a:p>
          <a:p>
            <a:pPr lvl="2"/>
            <a:r>
              <a:rPr lang="en-US" dirty="0" smtClean="0"/>
              <a:t>Let the majority determine public policy</a:t>
            </a:r>
          </a:p>
          <a:p>
            <a:pPr lvl="1"/>
            <a:r>
              <a:rPr lang="en-US" dirty="0" smtClean="0"/>
              <a:t>Judicial activism</a:t>
            </a:r>
          </a:p>
          <a:p>
            <a:pPr lvl="2"/>
            <a:r>
              <a:rPr lang="en-US" dirty="0" smtClean="0"/>
              <a:t>Interpret and apply Constitution/statutes in light of conditions and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0695"/>
            <a:ext cx="7886700" cy="3263504"/>
          </a:xfrm>
        </p:spPr>
        <p:txBody>
          <a:bodyPr/>
          <a:lstStyle/>
          <a:p>
            <a:r>
              <a:rPr lang="en-US" dirty="0" smtClean="0"/>
              <a:t>Supreme Court</a:t>
            </a:r>
          </a:p>
          <a:p>
            <a:pPr lvl="1"/>
            <a:r>
              <a:rPr lang="en-US" dirty="0" smtClean="0"/>
              <a:t>Judicial Review – Court could declare acts of Congress unconstitutional</a:t>
            </a:r>
          </a:p>
          <a:p>
            <a:pPr lvl="2"/>
            <a:r>
              <a:rPr lang="en-US" dirty="0" smtClean="0"/>
              <a:t>Marbury v. Madison</a:t>
            </a:r>
          </a:p>
          <a:p>
            <a:pPr lvl="1"/>
            <a:r>
              <a:rPr lang="en-US" dirty="0" smtClean="0"/>
              <a:t>If appeals get to Supreme Court:</a:t>
            </a:r>
          </a:p>
          <a:p>
            <a:pPr lvl="2"/>
            <a:r>
              <a:rPr lang="en-US" dirty="0" smtClean="0"/>
              <a:t>1. Supreme Court allows lower court ruling to stand</a:t>
            </a:r>
          </a:p>
          <a:p>
            <a:pPr lvl="2"/>
            <a:r>
              <a:rPr lang="en-US" dirty="0" smtClean="0"/>
              <a:t>2. Supreme Court remands case – sends it back to lower court for reconsideration</a:t>
            </a:r>
          </a:p>
          <a:p>
            <a:pPr lvl="2"/>
            <a:r>
              <a:rPr lang="en-US" dirty="0" smtClean="0"/>
              <a:t>3. Supreme Court decides the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1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1094"/>
            <a:ext cx="7886700" cy="32635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Supreme Court gets cases through appeal or certificate (if a lower court does not know how to rule)</a:t>
            </a:r>
          </a:p>
          <a:p>
            <a:r>
              <a:rPr lang="en-US" dirty="0" smtClean="0"/>
              <a:t>How the court operated:</a:t>
            </a:r>
          </a:p>
          <a:p>
            <a:pPr lvl="1"/>
            <a:r>
              <a:rPr lang="en-US" dirty="0" smtClean="0"/>
              <a:t>1.) Oral Arguments</a:t>
            </a:r>
          </a:p>
          <a:p>
            <a:pPr lvl="1"/>
            <a:r>
              <a:rPr lang="en-US" dirty="0" smtClean="0"/>
              <a:t>2.) Briefs (filed written statements from both sides) are read as well</a:t>
            </a:r>
          </a:p>
          <a:p>
            <a:pPr lvl="1"/>
            <a:r>
              <a:rPr lang="en-US" dirty="0" smtClean="0"/>
              <a:t>3.) Court Conferences (discussion led by Chief Justice)</a:t>
            </a:r>
          </a:p>
          <a:p>
            <a:pPr lvl="1"/>
            <a:r>
              <a:rPr lang="en-US" dirty="0" smtClean="0"/>
              <a:t>4.) Court Issues Opinion (vote—best of nine wins)</a:t>
            </a:r>
          </a:p>
          <a:p>
            <a:pPr lvl="1"/>
            <a:r>
              <a:rPr lang="en-US" dirty="0" smtClean="0"/>
              <a:t>5.) Majority and dissenting opinions issued</a:t>
            </a:r>
            <a:endParaRPr lang="en-US" dirty="0"/>
          </a:p>
        </p:txBody>
      </p:sp>
      <p:pic>
        <p:nvPicPr>
          <p:cNvPr id="4" name="Picture 2" descr="http://supremecourthistory.org/assets/justices600x48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15" b="7822"/>
          <a:stretch/>
        </p:blipFill>
        <p:spPr bwMode="auto">
          <a:xfrm>
            <a:off x="2054749" y="4394598"/>
            <a:ext cx="4256912" cy="221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88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of the Accused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Habeas Corpus – Prisoner must be brought before the court and the officer must show cause why the prisoner should </a:t>
            </a:r>
            <a:r>
              <a:rPr lang="en-US" dirty="0" smtClean="0"/>
              <a:t>not </a:t>
            </a:r>
            <a:r>
              <a:rPr lang="en-US" dirty="0" smtClean="0"/>
              <a:t>be </a:t>
            </a:r>
            <a:r>
              <a:rPr lang="en-US" dirty="0" smtClean="0"/>
              <a:t>released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3121</TotalTime>
  <Words>496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Judicial Branch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Rights of the Accused</vt:lpstr>
      <vt:lpstr>Steps of Justice</vt:lpstr>
      <vt:lpstr>Steps of Justice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Judicial Branch</dc:title>
  <dc:creator>Kevin Crean</dc:creator>
  <cp:lastModifiedBy>Kevin Crean</cp:lastModifiedBy>
  <cp:revision>13</cp:revision>
  <dcterms:created xsi:type="dcterms:W3CDTF">2015-12-03T17:27:14Z</dcterms:created>
  <dcterms:modified xsi:type="dcterms:W3CDTF">2015-12-08T13:41:02Z</dcterms:modified>
</cp:coreProperties>
</file>