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93" r:id="rId3"/>
    <p:sldId id="294" r:id="rId4"/>
    <p:sldId id="298" r:id="rId5"/>
    <p:sldId id="295" r:id="rId6"/>
    <p:sldId id="258" r:id="rId7"/>
    <p:sldId id="257" r:id="rId8"/>
    <p:sldId id="259" r:id="rId9"/>
    <p:sldId id="260" r:id="rId10"/>
    <p:sldId id="261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26" autoAdjust="0"/>
    <p:restoredTop sz="94660"/>
  </p:normalViewPr>
  <p:slideViewPr>
    <p:cSldViewPr>
      <p:cViewPr varScale="1">
        <p:scale>
          <a:sx n="50" d="100"/>
          <a:sy n="50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F7A595-1488-45F2-8A75-33E09F678CBD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56064-4BF1-44F9-BC69-77CE2F079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B88814E-E89B-47DC-9F2C-F4DE3CE23161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1E77B20-1A34-4559-859B-60FCF4EF6157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2B666B-82A3-45B3-B691-D29357546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7B20-1A34-4559-859B-60FCF4EF6157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66B-82A3-45B3-B691-D29357546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1E77B20-1A34-4559-859B-60FCF4EF6157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92B666B-82A3-45B3-B691-D29357546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7B20-1A34-4559-859B-60FCF4EF6157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2B666B-82A3-45B3-B691-D293575466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7B20-1A34-4559-859B-60FCF4EF6157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92B666B-82A3-45B3-B691-D293575466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1E77B20-1A34-4559-859B-60FCF4EF6157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92B666B-82A3-45B3-B691-D293575466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1E77B20-1A34-4559-859B-60FCF4EF6157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92B666B-82A3-45B3-B691-D293575466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7B20-1A34-4559-859B-60FCF4EF6157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2B666B-82A3-45B3-B691-D29357546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7B20-1A34-4559-859B-60FCF4EF6157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2B666B-82A3-45B3-B691-D29357546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7B20-1A34-4559-859B-60FCF4EF6157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2B666B-82A3-45B3-B691-D293575466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1E77B20-1A34-4559-859B-60FCF4EF6157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92B666B-82A3-45B3-B691-D293575466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1E77B20-1A34-4559-859B-60FCF4EF6157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92B666B-82A3-45B3-B691-D29357546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Renaissance, Reformation, Scientific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990600"/>
          </a:xfrm>
        </p:spPr>
        <p:txBody>
          <a:bodyPr/>
          <a:lstStyle/>
          <a:p>
            <a:pPr algn="ctr" eaLnBrk="1" hangingPunct="1"/>
            <a:r>
              <a:rPr lang="en-US" sz="4800" b="1" i="1" smtClean="0">
                <a:latin typeface="Papyrus" pitchFamily="66" charset="0"/>
              </a:rPr>
              <a:t>Legacy of the Reformation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981200"/>
            <a:ext cx="8839200" cy="4267200"/>
          </a:xfrm>
        </p:spPr>
        <p:txBody>
          <a:bodyPr/>
          <a:lstStyle/>
          <a:p>
            <a:pPr marL="609600" indent="-609600" eaLnBrk="1" hangingPunct="1"/>
            <a:r>
              <a:rPr lang="en-US" dirty="0" smtClean="0">
                <a:latin typeface="Papyrus" pitchFamily="66" charset="0"/>
              </a:rPr>
              <a:t>Changes encouraged by the reformation:</a:t>
            </a:r>
          </a:p>
          <a:p>
            <a:pPr marL="1004888" lvl="1" indent="-533400" eaLnBrk="1" hangingPunct="1"/>
            <a:r>
              <a:rPr lang="en-US" dirty="0" smtClean="0">
                <a:latin typeface="Papyrus" pitchFamily="66" charset="0"/>
              </a:rPr>
              <a:t>The Church no longer united Europe.</a:t>
            </a:r>
          </a:p>
          <a:p>
            <a:pPr marL="1004888" lvl="1" indent="-533400" eaLnBrk="1" hangingPunct="1"/>
            <a:r>
              <a:rPr lang="en-US" dirty="0" smtClean="0">
                <a:latin typeface="Papyrus" pitchFamily="66" charset="0"/>
              </a:rPr>
              <a:t>Monarchs of Europe became more powerful.</a:t>
            </a:r>
          </a:p>
          <a:p>
            <a:pPr marL="1004888" lvl="1" indent="-533400" eaLnBrk="1" hangingPunct="1"/>
            <a:r>
              <a:rPr lang="en-US" dirty="0" smtClean="0">
                <a:latin typeface="Papyrus" pitchFamily="66" charset="0"/>
              </a:rPr>
              <a:t>Groundwork laid for the rejection of the ideas of Christianity by western civilizations in the future.</a:t>
            </a:r>
          </a:p>
          <a:p>
            <a:pPr marL="1004888" lvl="1" indent="-533400" eaLnBrk="1" hangingPunct="1"/>
            <a:r>
              <a:rPr lang="en-US" dirty="0" smtClean="0">
                <a:latin typeface="Papyrus" pitchFamily="66" charset="0"/>
              </a:rPr>
              <a:t>Set the stage for modern western civilization.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Jews in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Temple</a:t>
            </a:r>
          </a:p>
          <a:p>
            <a:r>
              <a:rPr lang="en-US" dirty="0" smtClean="0"/>
              <a:t>Visigoth Spain</a:t>
            </a:r>
          </a:p>
          <a:p>
            <a:r>
              <a:rPr lang="en-US" dirty="0" smtClean="0"/>
              <a:t>Anti-Judaism and Anti-Semitism</a:t>
            </a:r>
          </a:p>
          <a:p>
            <a:r>
              <a:rPr lang="en-US" dirty="0" smtClean="0"/>
              <a:t>Stereotypes</a:t>
            </a:r>
          </a:p>
          <a:p>
            <a:r>
              <a:rPr lang="en-US" dirty="0" smtClean="0"/>
              <a:t>Spanish Inquisition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Question accepted beliefs</a:t>
            </a:r>
          </a:p>
          <a:p>
            <a:r>
              <a:rPr lang="en-US" dirty="0" smtClean="0"/>
              <a:t>Use observation and data to draw conclusion</a:t>
            </a:r>
          </a:p>
          <a:p>
            <a:pPr lvl="1"/>
            <a:r>
              <a:rPr lang="en-US" dirty="0" smtClean="0"/>
              <a:t>Scientific Method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2578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Geocentric Theory</a:t>
            </a:r>
          </a:p>
          <a:p>
            <a:pPr lvl="1"/>
            <a:r>
              <a:rPr lang="en-US" dirty="0" smtClean="0"/>
              <a:t>Ancient Greeks and Church</a:t>
            </a:r>
          </a:p>
          <a:p>
            <a:pPr lvl="1"/>
            <a:endParaRPr lang="en-US" dirty="0"/>
          </a:p>
          <a:p>
            <a:r>
              <a:rPr lang="en-US" dirty="0" smtClean="0"/>
              <a:t>Heliocentric Theory</a:t>
            </a:r>
          </a:p>
          <a:p>
            <a:pPr lvl="1"/>
            <a:r>
              <a:rPr lang="en-US" dirty="0" smtClean="0"/>
              <a:t>Nicolas Copernicus</a:t>
            </a:r>
          </a:p>
          <a:p>
            <a:pPr lvl="2"/>
            <a:r>
              <a:rPr lang="en-US" i="1" dirty="0" smtClean="0"/>
              <a:t>On the Revolutions of the Celestial Spheres</a:t>
            </a:r>
            <a:endParaRPr lang="en-US" i="1" dirty="0" smtClean="0">
              <a:latin typeface="Papyrus" pitchFamily="66" charset="0"/>
            </a:endParaRPr>
          </a:p>
          <a:p>
            <a:pPr lvl="1"/>
            <a:r>
              <a:rPr lang="en-US" dirty="0" smtClean="0"/>
              <a:t>Galileo Galilee</a:t>
            </a:r>
          </a:p>
          <a:p>
            <a:pPr lvl="2"/>
            <a:r>
              <a:rPr lang="en-US" i="1" dirty="0" smtClean="0"/>
              <a:t>The Starry Messenger</a:t>
            </a:r>
          </a:p>
          <a:p>
            <a:pPr lvl="1"/>
            <a:r>
              <a:rPr lang="en-US" dirty="0" smtClean="0"/>
              <a:t>Isaac Newton</a:t>
            </a:r>
          </a:p>
          <a:p>
            <a:pPr lvl="2"/>
            <a:endParaRPr lang="en-US" dirty="0" smtClean="0">
              <a:latin typeface="Papyrus" pitchFamily="66" charset="0"/>
            </a:endParaRPr>
          </a:p>
          <a:p>
            <a:pPr lvl="1"/>
            <a:endParaRPr lang="en-US" dirty="0" smtClean="0">
              <a:latin typeface="Papyrus" pitchFamily="66" charset="0"/>
            </a:endParaRP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Placeholder 5" descr="180px-Copernicu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791200" y="1295400"/>
            <a:ext cx="3136900" cy="4111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Renaissance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What? Rebirth of Classical Learning and Culture</a:t>
            </a:r>
          </a:p>
          <a:p>
            <a:r>
              <a:rPr lang="en-US" dirty="0" smtClean="0"/>
              <a:t>Where? Northern Italy</a:t>
            </a:r>
          </a:p>
          <a:p>
            <a:pPr lvl="1"/>
            <a:r>
              <a:rPr lang="en-US" dirty="0" smtClean="0"/>
              <a:t>Why? Patronage</a:t>
            </a:r>
          </a:p>
          <a:p>
            <a:r>
              <a:rPr lang="en-US" dirty="0" smtClean="0"/>
              <a:t>Who?</a:t>
            </a:r>
          </a:p>
          <a:p>
            <a:pPr lvl="1"/>
            <a:r>
              <a:rPr lang="en-US" dirty="0" smtClean="0"/>
              <a:t>Leonardo </a:t>
            </a:r>
            <a:r>
              <a:rPr lang="en-US" dirty="0" err="1" smtClean="0"/>
              <a:t>da</a:t>
            </a:r>
            <a:r>
              <a:rPr lang="en-US" dirty="0" smtClean="0"/>
              <a:t> Vinci</a:t>
            </a:r>
          </a:p>
          <a:p>
            <a:pPr lvl="1"/>
            <a:r>
              <a:rPr lang="en-US" dirty="0" smtClean="0"/>
              <a:t>Michelangelo</a:t>
            </a:r>
          </a:p>
          <a:p>
            <a:pPr lvl="1"/>
            <a:r>
              <a:rPr lang="en-US" dirty="0" smtClean="0"/>
              <a:t>Raphael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Individualism</a:t>
            </a:r>
          </a:p>
          <a:p>
            <a:pPr lvl="1"/>
            <a:r>
              <a:rPr lang="en-US" dirty="0" smtClean="0"/>
              <a:t>Renaissance Man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Machiavelli</a:t>
            </a:r>
          </a:p>
          <a:p>
            <a:endParaRPr lang="en-US" dirty="0" smtClean="0"/>
          </a:p>
          <a:p>
            <a:r>
              <a:rPr lang="en-US" dirty="0" smtClean="0"/>
              <a:t>North</a:t>
            </a:r>
          </a:p>
          <a:p>
            <a:pPr lvl="1"/>
            <a:r>
              <a:rPr lang="en-US" dirty="0" smtClean="0"/>
              <a:t>Shakespeare</a:t>
            </a:r>
          </a:p>
          <a:p>
            <a:pPr lvl="1"/>
            <a:r>
              <a:rPr lang="en-US" dirty="0" smtClean="0"/>
              <a:t>Johan Gutenberg</a:t>
            </a:r>
          </a:p>
          <a:p>
            <a:pPr lvl="2"/>
            <a:r>
              <a:rPr lang="en-US" dirty="0" smtClean="0"/>
              <a:t>Printing Press </a:t>
            </a:r>
          </a:p>
          <a:p>
            <a:pPr lvl="3"/>
            <a:r>
              <a:rPr lang="en-US" dirty="0" smtClean="0"/>
              <a:t>Vernacular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File:Hans Holbein the Younger - The Ambassadors - Google Art Projec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6934200" cy="68315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Martin Luther </a:t>
            </a:r>
          </a:p>
          <a:p>
            <a:pPr lvl="1"/>
            <a:r>
              <a:rPr lang="en-US" dirty="0" smtClean="0"/>
              <a:t>95 Theses</a:t>
            </a:r>
          </a:p>
          <a:p>
            <a:pPr lvl="2"/>
            <a:r>
              <a:rPr lang="en-US" dirty="0" smtClean="0"/>
              <a:t>Complaints:</a:t>
            </a:r>
          </a:p>
          <a:p>
            <a:pPr lvl="3"/>
            <a:r>
              <a:rPr lang="en-US" dirty="0" smtClean="0"/>
              <a:t> Indulgence</a:t>
            </a:r>
          </a:p>
          <a:p>
            <a:pPr lvl="3"/>
            <a:r>
              <a:rPr lang="en-US" dirty="0" smtClean="0"/>
              <a:t>People should read the Bible themselves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Declared a heretic</a:t>
            </a:r>
          </a:p>
          <a:p>
            <a:pPr lvl="2"/>
            <a:r>
              <a:rPr lang="en-US" dirty="0" smtClean="0"/>
              <a:t>Diet of Worms</a:t>
            </a:r>
          </a:p>
          <a:p>
            <a:pPr lvl="2"/>
            <a:r>
              <a:rPr lang="en-US" dirty="0" smtClean="0"/>
              <a:t>Edict of Worms</a:t>
            </a:r>
          </a:p>
          <a:p>
            <a:pPr lvl="1"/>
            <a:endParaRPr lang="en-US" dirty="0"/>
          </a:p>
        </p:txBody>
      </p:sp>
      <p:pic>
        <p:nvPicPr>
          <p:cNvPr id="4" name="Picture 4" descr="167px-Luther46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228600"/>
            <a:ext cx="2286000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English Reformation</a:t>
            </a:r>
          </a:p>
          <a:p>
            <a:pPr lvl="1"/>
            <a:r>
              <a:rPr lang="en-US" dirty="0" smtClean="0"/>
              <a:t>Henry VIII wanted an annulment</a:t>
            </a:r>
          </a:p>
          <a:p>
            <a:pPr lvl="2"/>
            <a:r>
              <a:rPr lang="en-US" dirty="0" smtClean="0"/>
              <a:t>Made himself head of church</a:t>
            </a:r>
          </a:p>
          <a:p>
            <a:pPr lvl="2"/>
            <a:r>
              <a:rPr lang="en-US" dirty="0" smtClean="0"/>
              <a:t>Church of England/Anglican Church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John Calvin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Calvinism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Predestination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John Knox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Presbyterianism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Religious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Germany (Protestant/Catholic fight)</a:t>
            </a:r>
          </a:p>
          <a:p>
            <a:pPr lvl="1"/>
            <a:r>
              <a:rPr lang="en-US" dirty="0" smtClean="0"/>
              <a:t>Peace of Augsburg 1555</a:t>
            </a:r>
          </a:p>
          <a:p>
            <a:pPr lvl="1"/>
            <a:r>
              <a:rPr lang="en-US" dirty="0" smtClean="0"/>
              <a:t>Princes choose religion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30 Years War 1618-1648</a:t>
            </a:r>
          </a:p>
          <a:p>
            <a:pPr lvl="2"/>
            <a:r>
              <a:rPr lang="en-US" dirty="0" smtClean="0"/>
              <a:t>Peace of Westphalia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Spanish </a:t>
            </a:r>
            <a:r>
              <a:rPr lang="en-US" dirty="0" err="1" smtClean="0"/>
              <a:t>Reconquista</a:t>
            </a:r>
            <a:endParaRPr lang="en-US" dirty="0" smtClean="0"/>
          </a:p>
          <a:p>
            <a:r>
              <a:rPr lang="en-US" dirty="0" smtClean="0"/>
              <a:t>Inquisition (1498)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Catholic Reformation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Jesuits</a:t>
            </a:r>
          </a:p>
          <a:p>
            <a:pPr lvl="1"/>
            <a:r>
              <a:rPr lang="en-US" dirty="0" smtClean="0"/>
              <a:t>St. Ignatius of Loyola</a:t>
            </a:r>
          </a:p>
          <a:p>
            <a:pPr lvl="1"/>
            <a:r>
              <a:rPr lang="en-US" dirty="0" smtClean="0"/>
              <a:t>Education and stop spread of Protestantism</a:t>
            </a:r>
          </a:p>
          <a:p>
            <a:pPr lvl="1"/>
            <a:endParaRPr lang="en-US" dirty="0"/>
          </a:p>
          <a:p>
            <a:r>
              <a:rPr lang="en-US" dirty="0" smtClean="0"/>
              <a:t>Council of Trent</a:t>
            </a:r>
          </a:p>
          <a:p>
            <a:pPr marL="1004888" lvl="1" indent="-533400">
              <a:buFont typeface="Wingdings" pitchFamily="2" charset="2"/>
              <a:buAutoNum type="arabicPeriod"/>
            </a:pPr>
            <a:r>
              <a:rPr lang="en-US" dirty="0" smtClean="0">
                <a:latin typeface="Papyrus" pitchFamily="66" charset="0"/>
              </a:rPr>
              <a:t>The Church’s interpretation of the Bible was final.</a:t>
            </a:r>
          </a:p>
          <a:p>
            <a:pPr marL="1004888" lvl="1" indent="-533400">
              <a:buFont typeface="Wingdings" pitchFamily="2" charset="2"/>
              <a:buAutoNum type="arabicPeriod"/>
            </a:pPr>
            <a:r>
              <a:rPr lang="en-US" dirty="0" smtClean="0">
                <a:latin typeface="Papyrus" pitchFamily="66" charset="0"/>
              </a:rPr>
              <a:t>Christians need faith and good works for salvation.</a:t>
            </a:r>
          </a:p>
          <a:p>
            <a:pPr marL="1004888" lvl="1" indent="-533400">
              <a:buFont typeface="Wingdings" pitchFamily="2" charset="2"/>
              <a:buAutoNum type="arabicPeriod"/>
            </a:pPr>
            <a:r>
              <a:rPr lang="en-US" dirty="0" smtClean="0">
                <a:latin typeface="Papyrus" pitchFamily="66" charset="0"/>
              </a:rPr>
              <a:t>The Church’s power was equal to that of the Bible.</a:t>
            </a:r>
          </a:p>
          <a:p>
            <a:pPr marL="1004888" lvl="1" indent="-533400">
              <a:buFont typeface="Wingdings" pitchFamily="2" charset="2"/>
              <a:buAutoNum type="arabicPeriod"/>
            </a:pPr>
            <a:r>
              <a:rPr lang="en-US" dirty="0" smtClean="0">
                <a:latin typeface="Papyrus" pitchFamily="66" charset="0"/>
              </a:rPr>
              <a:t>Indulgences were a valid expression of faith.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62925</TotalTime>
  <Words>272</Words>
  <Application>Microsoft Office PowerPoint</Application>
  <PresentationFormat>On-screen Show (4:3)</PresentationFormat>
  <Paragraphs>95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Renaissance, Reformation, Scientific Revolution</vt:lpstr>
      <vt:lpstr>Renaissance</vt:lpstr>
      <vt:lpstr>Slide 3</vt:lpstr>
      <vt:lpstr>Slide 4</vt:lpstr>
      <vt:lpstr>Reformation</vt:lpstr>
      <vt:lpstr>Slide 6</vt:lpstr>
      <vt:lpstr>The Reformation</vt:lpstr>
      <vt:lpstr>Religious Conflict</vt:lpstr>
      <vt:lpstr>Catholic Reformation</vt:lpstr>
      <vt:lpstr>Legacy of the Reformation</vt:lpstr>
      <vt:lpstr>Jews in Europe</vt:lpstr>
      <vt:lpstr>Scientific Revolution</vt:lpstr>
      <vt:lpstr>Scientific Revolution</vt:lpstr>
    </vt:vector>
  </TitlesOfParts>
  <Company>raypec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Renaissance, Reformation, Scientific Revolution</dc:title>
  <dc:creator>kcrean</dc:creator>
  <cp:lastModifiedBy>kcrean</cp:lastModifiedBy>
  <cp:revision>373</cp:revision>
  <dcterms:created xsi:type="dcterms:W3CDTF">2011-03-22T11:34:27Z</dcterms:created>
  <dcterms:modified xsi:type="dcterms:W3CDTF">2014-01-13T14:11:58Z</dcterms:modified>
</cp:coreProperties>
</file>