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0" r:id="rId4"/>
    <p:sldId id="291" r:id="rId5"/>
    <p:sldId id="292" r:id="rId6"/>
    <p:sldId id="293" r:id="rId7"/>
    <p:sldId id="281" r:id="rId8"/>
    <p:sldId id="283" r:id="rId9"/>
    <p:sldId id="284" r:id="rId10"/>
    <p:sldId id="282" r:id="rId11"/>
    <p:sldId id="286" r:id="rId12"/>
    <p:sldId id="287" r:id="rId13"/>
    <p:sldId id="288" r:id="rId14"/>
    <p:sldId id="294" r:id="rId15"/>
    <p:sldId id="295" r:id="rId16"/>
    <p:sldId id="303" r:id="rId17"/>
    <p:sldId id="304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5" r:id="rId26"/>
    <p:sldId id="307" r:id="rId27"/>
    <p:sldId id="308" r:id="rId28"/>
    <p:sldId id="309" r:id="rId29"/>
    <p:sldId id="310" r:id="rId30"/>
    <p:sldId id="311" r:id="rId31"/>
    <p:sldId id="306" r:id="rId32"/>
    <p:sldId id="313" r:id="rId33"/>
    <p:sldId id="315" r:id="rId34"/>
    <p:sldId id="324" r:id="rId35"/>
    <p:sldId id="329" r:id="rId36"/>
    <p:sldId id="320" r:id="rId37"/>
    <p:sldId id="333" r:id="rId38"/>
    <p:sldId id="323" r:id="rId39"/>
    <p:sldId id="321" r:id="rId40"/>
    <p:sldId id="322" r:id="rId41"/>
    <p:sldId id="330" r:id="rId42"/>
    <p:sldId id="331" r:id="rId43"/>
    <p:sldId id="332" r:id="rId44"/>
    <p:sldId id="334" r:id="rId45"/>
    <p:sldId id="335" r:id="rId46"/>
    <p:sldId id="336" r:id="rId47"/>
    <p:sldId id="337" r:id="rId48"/>
    <p:sldId id="338" r:id="rId49"/>
    <p:sldId id="340" r:id="rId50"/>
    <p:sldId id="339" r:id="rId51"/>
    <p:sldId id="341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148FF8-420E-4FC2-8760-B523D3791B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4197B-1725-46D3-B18A-B5872B4D5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AEB2E-3FF4-47D7-A127-466EFCF6D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8EA3E-7173-41EF-A9C5-C7BE10FC9C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05E7C-ED10-4B02-91D3-D4AFA162A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A9998-390A-496F-8A00-425035FB54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0F5B84-DAF0-4821-B0E5-DAA23D33D0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AFEB5-62E0-4FEC-9285-51869D1FD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ABDBC-211C-417E-B1F8-E34DA1A744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23015-8EBF-43FB-A2D7-2C30D4F39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E5B57-C189-4629-AF02-F3FDEAA94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fld id="{AF3369B9-AB24-4313-AA73-B27E120A98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6" r:id="rId3"/>
    <p:sldLayoutId id="2147483723" r:id="rId4"/>
    <p:sldLayoutId id="2147483727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kcrean\My%20Documents\AP%20World\2010-2011\Greece%20and%20Rome\rome%20theme%20song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3/3a/2006_0814Histria_Road_Market2006041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endParaRPr smtClean="0">
              <a:ln>
                <a:noFill/>
              </a:ln>
              <a:effectLst/>
            </a:endParaRPr>
          </a:p>
        </p:txBody>
      </p:sp>
      <p:pic>
        <p:nvPicPr>
          <p:cNvPr id="5123" name="Picture 5" descr="rome008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457200" y="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b="1">
                <a:effectLst>
                  <a:outerShdw blurRad="38100" dist="38100" dir="2700000" algn="tl">
                    <a:srgbClr val="444D26"/>
                  </a:outerShdw>
                </a:effectLst>
              </a:rPr>
              <a:t/>
            </a:r>
            <a:br>
              <a:rPr lang="en-US" sz="4400" b="1">
                <a:effectLst>
                  <a:outerShdw blurRad="38100" dist="38100" dir="2700000" algn="tl">
                    <a:srgbClr val="444D26"/>
                  </a:outerShdw>
                </a:effectLst>
              </a:rPr>
            </a:br>
            <a:r>
              <a:rPr lang="en-US" sz="5400" b="1">
                <a:effectLst>
                  <a:outerShdw blurRad="38100" dist="38100" dir="2700000" algn="tl">
                    <a:srgbClr val="444D26"/>
                  </a:outerShdw>
                </a:effectLst>
                <a:latin typeface="Papyrus" pitchFamily="66" charset="0"/>
              </a:rPr>
              <a:t>Rome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0" y="1752600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 dirty="0"/>
          </a:p>
          <a:p>
            <a:endParaRPr lang="en-US" sz="3600" b="1" dirty="0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4724400" y="18288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 b="1"/>
          </a:p>
        </p:txBody>
      </p:sp>
      <p:pic>
        <p:nvPicPr>
          <p:cNvPr id="11" name="rome theme song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Division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Aristocracy in charge</a:t>
            </a:r>
          </a:p>
          <a:p>
            <a:pPr lvl="1">
              <a:lnSpc>
                <a:spcPct val="90000"/>
              </a:lnSpc>
            </a:pPr>
            <a:r>
              <a:rPr lang="en-US"/>
              <a:t>Patricians – (Wealthy landowners)</a:t>
            </a:r>
          </a:p>
          <a:p>
            <a:pPr lvl="1">
              <a:lnSpc>
                <a:spcPct val="90000"/>
              </a:lnSpc>
            </a:pPr>
            <a:r>
              <a:rPr lang="en-US"/>
              <a:t>Dominated affairs</a:t>
            </a:r>
          </a:p>
          <a:p>
            <a:pPr lvl="1">
              <a:lnSpc>
                <a:spcPct val="90000"/>
              </a:lnSpc>
            </a:pPr>
            <a:r>
              <a:rPr lang="en-US"/>
              <a:t>Monopolized knowledge of legal procedure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Common People</a:t>
            </a:r>
          </a:p>
          <a:p>
            <a:pPr lvl="1">
              <a:lnSpc>
                <a:spcPct val="90000"/>
              </a:lnSpc>
            </a:pPr>
            <a:r>
              <a:rPr lang="en-US"/>
              <a:t>Plebeians</a:t>
            </a:r>
          </a:p>
          <a:p>
            <a:pPr lvl="1">
              <a:lnSpc>
                <a:spcPct val="90000"/>
              </a:lnSpc>
            </a:pPr>
            <a:r>
              <a:rPr lang="en-US"/>
              <a:t>Free citizens, voice in politics</a:t>
            </a:r>
          </a:p>
          <a:p>
            <a:pPr lvl="1">
              <a:lnSpc>
                <a:spcPct val="90000"/>
              </a:lnSpc>
            </a:pPr>
            <a:r>
              <a:rPr lang="en-US"/>
              <a:t>No high office</a:t>
            </a:r>
          </a:p>
          <a:p>
            <a:pPr lvl="1">
              <a:lnSpc>
                <a:spcPct val="90000"/>
              </a:lnSpc>
            </a:pPr>
            <a:r>
              <a:rPr lang="en-US"/>
              <a:t>Most were poor (except merchants)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Conflict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“Struggle of the two orders”</a:t>
            </a:r>
          </a:p>
          <a:p>
            <a:endParaRPr lang="en-US"/>
          </a:p>
          <a:p>
            <a:r>
              <a:rPr lang="en-US"/>
              <a:t>Plebeians want:</a:t>
            </a:r>
          </a:p>
          <a:p>
            <a:pPr lvl="1"/>
            <a:r>
              <a:rPr lang="en-US"/>
              <a:t>Political representation</a:t>
            </a:r>
          </a:p>
          <a:p>
            <a:pPr lvl="1"/>
            <a:r>
              <a:rPr lang="en-US"/>
              <a:t>Safegaurds against patrician domination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Conflict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Often plebeians boycott and patricians compromise</a:t>
            </a:r>
          </a:p>
          <a:p>
            <a:endParaRPr lang="en-US"/>
          </a:p>
          <a:p>
            <a:pPr lvl="1"/>
            <a:r>
              <a:rPr lang="en-US"/>
              <a:t>Could intermarry</a:t>
            </a:r>
          </a:p>
          <a:p>
            <a:pPr lvl="1"/>
            <a:r>
              <a:rPr lang="en-US"/>
              <a:t>Plebeians granted Tribunes who bring grievances to senate</a:t>
            </a:r>
          </a:p>
          <a:p>
            <a:pPr lvl="1"/>
            <a:r>
              <a:rPr lang="en-US"/>
              <a:t>Patricians codified the law (12 Tables)</a:t>
            </a:r>
          </a:p>
          <a:p>
            <a:pPr lvl="1"/>
            <a:r>
              <a:rPr lang="en-US"/>
              <a:t>Legal procedure made public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Conflict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Eventually, rich plebeians could hold magistrate positions</a:t>
            </a:r>
          </a:p>
          <a:p>
            <a:pPr lvl="1"/>
            <a:r>
              <a:rPr lang="en-US"/>
              <a:t>Then sit in Senate (287)</a:t>
            </a:r>
          </a:p>
          <a:p>
            <a:pPr lvl="1"/>
            <a:r>
              <a:rPr lang="en-US"/>
              <a:t>Then got right to hold one of two consuls</a:t>
            </a:r>
          </a:p>
          <a:p>
            <a:pPr lvl="1"/>
            <a:r>
              <a:rPr lang="en-US"/>
              <a:t>All citizens granted equality</a:t>
            </a:r>
          </a:p>
          <a:p>
            <a:pPr lvl="1"/>
            <a:endParaRPr lang="en-US"/>
          </a:p>
          <a:p>
            <a:pPr lvl="1"/>
            <a:r>
              <a:rPr lang="en-US"/>
              <a:t>New Nobility:</a:t>
            </a:r>
          </a:p>
          <a:p>
            <a:pPr lvl="2"/>
            <a:r>
              <a:rPr lang="en-US"/>
              <a:t>Wealthy plebeians + patricians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Roman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Monarchy </a:t>
            </a:r>
            <a:r>
              <a:rPr lang="en-US" b="1" dirty="0" smtClean="0">
                <a:sym typeface="Wingdings" pitchFamily="2" charset="2"/>
              </a:rPr>
              <a:t> </a:t>
            </a:r>
          </a:p>
          <a:p>
            <a:pPr eaLnBrk="1" hangingPunct="1">
              <a:buNone/>
            </a:pPr>
            <a:r>
              <a:rPr lang="en-US" b="1" dirty="0" smtClean="0">
                <a:sym typeface="Wingdings" pitchFamily="2" charset="2"/>
              </a:rPr>
              <a:t>Republic </a:t>
            </a:r>
          </a:p>
          <a:p>
            <a:pPr eaLnBrk="1" hangingPunct="1">
              <a:buNone/>
            </a:pPr>
            <a:r>
              <a:rPr lang="en-US" b="1" dirty="0" smtClean="0">
                <a:sym typeface="Wingdings" pitchFamily="2" charset="2"/>
              </a:rPr>
              <a:t>Civil War  </a:t>
            </a:r>
          </a:p>
          <a:p>
            <a:pPr eaLnBrk="1" hangingPunct="1">
              <a:buNone/>
            </a:pPr>
            <a:r>
              <a:rPr lang="en-US" b="1" dirty="0" smtClean="0">
                <a:sym typeface="Wingdings" pitchFamily="2" charset="2"/>
              </a:rPr>
              <a:t>Imperial System</a:t>
            </a:r>
          </a:p>
          <a:p>
            <a:pPr eaLnBrk="1" hangingPunct="1"/>
            <a:endParaRPr lang="en-US" b="1" dirty="0" smtClean="0">
              <a:sym typeface="Wingdings" pitchFamily="2" charset="2"/>
            </a:endParaRPr>
          </a:p>
          <a:p>
            <a:pPr eaLnBrk="1" hangingPunct="1"/>
            <a:r>
              <a:rPr lang="en-US" b="1" dirty="0" smtClean="0">
                <a:sym typeface="Wingdings" pitchFamily="2" charset="2"/>
              </a:rPr>
              <a:t>Punic Wars </a:t>
            </a:r>
          </a:p>
          <a:p>
            <a:pPr lvl="1" eaLnBrk="1" hangingPunct="1"/>
            <a:r>
              <a:rPr lang="en-US" b="1" dirty="0" smtClean="0"/>
              <a:t>Rome vs. Carthage</a:t>
            </a:r>
          </a:p>
          <a:p>
            <a:pPr lvl="1" eaLnBrk="1" hangingPunct="1"/>
            <a:r>
              <a:rPr lang="en-US" b="1" dirty="0" smtClean="0"/>
              <a:t>Control of the Mediterranean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Punic War 264 – 241 BCE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Punic War 218 – 201 BCE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Punic War 146 BCE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Conquered Greece, Macedon, </a:t>
            </a:r>
            <a:r>
              <a:rPr lang="en-US" dirty="0" err="1" smtClean="0"/>
              <a:t>Saleucids</a:t>
            </a:r>
            <a:endParaRPr lang="en-US" dirty="0" smtClean="0"/>
          </a:p>
          <a:p>
            <a:r>
              <a:rPr lang="en-US" dirty="0" smtClean="0"/>
              <a:t>Pergamum willed to Rome</a:t>
            </a:r>
          </a:p>
          <a:p>
            <a:r>
              <a:rPr lang="en-US" dirty="0" err="1" smtClean="0"/>
              <a:t>Ptolemies</a:t>
            </a:r>
            <a:r>
              <a:rPr lang="en-US" dirty="0" smtClean="0"/>
              <a:t> give in to Roman rule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Mediterranean = </a:t>
            </a:r>
            <a:r>
              <a:rPr lang="en-US" i="1" dirty="0" smtClean="0"/>
              <a:t>mare nostrum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The Roman Empire to 146 BCE</a:t>
            </a:r>
          </a:p>
        </p:txBody>
      </p:sp>
      <p:pic>
        <p:nvPicPr>
          <p:cNvPr id="8195" name="Picture 5" descr="ben57549_11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8229600" cy="3622675"/>
          </a:xfrm>
          <a:noFill/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724400" y="54102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genius behind Roman expansion is that conquered peoples could become citizens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914400" y="5486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The empire was based in Italy.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800600" y="5791200"/>
            <a:ext cx="2971800" cy="7572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2000" b="1"/>
              <a:t>Mare Nostrum – “our sea”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The Roman Empire, c. 117 CE</a:t>
            </a:r>
          </a:p>
        </p:txBody>
      </p:sp>
      <p:pic>
        <p:nvPicPr>
          <p:cNvPr id="9220" name="Picture 7" descr="ben57549_11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066800"/>
            <a:ext cx="7218363" cy="4530725"/>
          </a:xfrm>
          <a:noFill/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914400" y="5715000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Rome expands rapidly when it becomes an “Imperial Government”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Paterfamilias – </a:t>
            </a:r>
            <a:r>
              <a:rPr lang="en-US" dirty="0" smtClean="0"/>
              <a:t>oldest dominant male of the family</a:t>
            </a:r>
          </a:p>
          <a:p>
            <a:endParaRPr lang="en-US" i="1" dirty="0" smtClean="0"/>
          </a:p>
          <a:p>
            <a:r>
              <a:rPr lang="en-US" dirty="0" smtClean="0"/>
              <a:t>Slavery by conquest, not race</a:t>
            </a:r>
          </a:p>
          <a:p>
            <a:pPr lvl="1"/>
            <a:r>
              <a:rPr lang="en-US" dirty="0" smtClean="0"/>
              <a:t>Manumission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Rome now a great city with Greek culture</a:t>
            </a:r>
          </a:p>
          <a:p>
            <a:pPr lvl="1"/>
            <a:r>
              <a:rPr lang="en-US" dirty="0" smtClean="0"/>
              <a:t>Bathhouses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eaLnBrk="1" hangingPunct="1"/>
            <a:endParaRPr lang="en-US" b="1" smtClean="0">
              <a:sym typeface="Wingdings" pitchFamily="2" charset="2"/>
            </a:endParaRPr>
          </a:p>
          <a:p>
            <a:pPr eaLnBrk="1" hangingPunct="1"/>
            <a:r>
              <a:rPr lang="en-US" b="1" smtClean="0">
                <a:sym typeface="Wingdings" pitchFamily="2" charset="2"/>
              </a:rPr>
              <a:t>TIMELINE</a:t>
            </a:r>
          </a:p>
          <a:p>
            <a:pPr eaLnBrk="1" hangingPunct="1"/>
            <a:r>
              <a:rPr lang="en-US" b="1" i="1" smtClean="0">
                <a:sym typeface="Wingdings" pitchFamily="2" charset="2"/>
              </a:rPr>
              <a:t> 753 BCE –founding of Rome</a:t>
            </a:r>
          </a:p>
          <a:p>
            <a:pPr eaLnBrk="1" hangingPunct="1"/>
            <a:r>
              <a:rPr lang="en-US" b="1" i="1" smtClean="0">
                <a:sym typeface="Wingdings" pitchFamily="2" charset="2"/>
              </a:rPr>
              <a:t>509 BCE – Roman Republic founded</a:t>
            </a:r>
          </a:p>
          <a:p>
            <a:pPr eaLnBrk="1" hangingPunct="1"/>
            <a:r>
              <a:rPr lang="en-US" b="1" i="1" smtClean="0">
                <a:sym typeface="Wingdings" pitchFamily="2" charset="2"/>
              </a:rPr>
              <a:t>~100 BCE – Civil War begins</a:t>
            </a:r>
          </a:p>
          <a:p>
            <a:pPr eaLnBrk="1" hangingPunct="1"/>
            <a:r>
              <a:rPr lang="en-US" b="1" i="1" smtClean="0">
                <a:sym typeface="Wingdings" pitchFamily="2" charset="2"/>
              </a:rPr>
              <a:t>46-44 BCE – reign of Julius Caesar, beginning of Imperial control</a:t>
            </a:r>
          </a:p>
          <a:p>
            <a:pPr eaLnBrk="1" hangingPunct="1"/>
            <a:r>
              <a:rPr lang="en-US" b="1" i="1" smtClean="0">
                <a:sym typeface="Wingdings" pitchFamily="2" charset="2"/>
              </a:rPr>
              <a:t>31 BCE – 14 CE – reign of Augustus</a:t>
            </a:r>
          </a:p>
          <a:p>
            <a:pPr eaLnBrk="1" hangingPunct="1"/>
            <a:r>
              <a:rPr lang="en-US" b="1" i="1" smtClean="0">
                <a:sym typeface="Wingdings" pitchFamily="2" charset="2"/>
              </a:rPr>
              <a:t>476 CE – Collapse of the Western Roman Empire</a:t>
            </a:r>
            <a:endParaRPr lang="en-US" b="1" i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Politics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with expansion</a:t>
            </a:r>
          </a:p>
          <a:p>
            <a:pPr lvl="1"/>
            <a:r>
              <a:rPr lang="en-US" dirty="0" smtClean="0"/>
              <a:t>Veterans often forced to sell land and move to city </a:t>
            </a:r>
          </a:p>
          <a:p>
            <a:pPr lvl="1"/>
            <a:r>
              <a:rPr lang="en-US" dirty="0" smtClean="0"/>
              <a:t>Rich buy up small farms</a:t>
            </a:r>
          </a:p>
          <a:p>
            <a:pPr eaLnBrk="1" hangingPunct="1"/>
            <a:r>
              <a:rPr lang="en-US" i="1" dirty="0" err="1" smtClean="0"/>
              <a:t>Latifundia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</a:p>
          <a:p>
            <a:pPr lvl="1" eaLnBrk="1" hangingPunct="1"/>
            <a:r>
              <a:rPr lang="en-US" dirty="0" smtClean="0"/>
              <a:t>large plantations</a:t>
            </a:r>
          </a:p>
          <a:p>
            <a:pPr lvl="1" eaLnBrk="1" hangingPunct="1"/>
            <a:r>
              <a:rPr lang="en-US" dirty="0" smtClean="0"/>
              <a:t>Owned by Patricians</a:t>
            </a:r>
          </a:p>
          <a:p>
            <a:pPr lvl="1" eaLnBrk="1" hangingPunct="1"/>
            <a:r>
              <a:rPr lang="en-US" dirty="0" smtClean="0"/>
              <a:t>Put small farms out of business</a:t>
            </a:r>
          </a:p>
          <a:p>
            <a:pPr lvl="1" eaLnBrk="1" hangingPunct="1"/>
            <a:r>
              <a:rPr lang="en-US" dirty="0" smtClean="0"/>
              <a:t>Food for export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Tiberius Gracchus 133 BCE</a:t>
            </a:r>
          </a:p>
          <a:p>
            <a:pPr lvl="1"/>
            <a:r>
              <a:rPr lang="en-US" dirty="0" smtClean="0"/>
              <a:t>Divide public lands among poor</a:t>
            </a:r>
          </a:p>
          <a:p>
            <a:pPr lvl="1"/>
            <a:r>
              <a:rPr lang="en-US" dirty="0" smtClean="0"/>
              <a:t>Result: Murdered</a:t>
            </a:r>
          </a:p>
          <a:p>
            <a:r>
              <a:rPr lang="en-US" dirty="0" smtClean="0"/>
              <a:t>Gaius Gracchus</a:t>
            </a:r>
          </a:p>
          <a:p>
            <a:pPr lvl="1"/>
            <a:r>
              <a:rPr lang="en-US" dirty="0" smtClean="0"/>
              <a:t>Give grain to urban poor</a:t>
            </a:r>
          </a:p>
          <a:p>
            <a:pPr lvl="1"/>
            <a:r>
              <a:rPr lang="en-US" dirty="0" smtClean="0"/>
              <a:t>Other basic reform</a:t>
            </a:r>
          </a:p>
          <a:p>
            <a:pPr lvl="1"/>
            <a:r>
              <a:rPr lang="en-US" dirty="0" smtClean="0"/>
              <a:t>Result: Murdered</a:t>
            </a:r>
          </a:p>
          <a:p>
            <a:endParaRPr lang="en-US" dirty="0"/>
          </a:p>
        </p:txBody>
      </p:sp>
      <p:pic>
        <p:nvPicPr>
          <p:cNvPr id="4" name="Picture 2" descr="Brothers Grac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76600"/>
            <a:ext cx="378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Gaius Marius</a:t>
            </a:r>
          </a:p>
          <a:p>
            <a:pPr lvl="1"/>
            <a:r>
              <a:rPr lang="en-US" dirty="0" smtClean="0"/>
              <a:t>Promises land to soldiers, Senate </a:t>
            </a:r>
            <a:r>
              <a:rPr lang="en-US" dirty="0" err="1" smtClean="0"/>
              <a:t>renegs</a:t>
            </a:r>
            <a:endParaRPr lang="en-US" dirty="0" smtClean="0"/>
          </a:p>
          <a:p>
            <a:pPr lvl="1"/>
            <a:r>
              <a:rPr lang="en-US" dirty="0" smtClean="0"/>
              <a:t>Soldiers loyal to commanders now, not senate</a:t>
            </a:r>
          </a:p>
          <a:p>
            <a:endParaRPr lang="en-US" dirty="0" smtClean="0"/>
          </a:p>
          <a:p>
            <a:r>
              <a:rPr lang="en-US" dirty="0" smtClean="0"/>
              <a:t>Sulla</a:t>
            </a:r>
          </a:p>
          <a:p>
            <a:pPr lvl="1"/>
            <a:r>
              <a:rPr lang="en-US" dirty="0" smtClean="0"/>
              <a:t>Makes himself dictator</a:t>
            </a:r>
          </a:p>
          <a:p>
            <a:pPr lvl="1"/>
            <a:r>
              <a:rPr lang="en-US" dirty="0" smtClean="0"/>
              <a:t>Stepped down after 9 years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Senate failed to meet needs of an empire</a:t>
            </a:r>
          </a:p>
          <a:p>
            <a:r>
              <a:rPr lang="en-US" dirty="0" smtClean="0"/>
              <a:t>Senate failed to control army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59 BCE 1</a:t>
            </a:r>
            <a:r>
              <a:rPr lang="en-US" baseline="30000" dirty="0" smtClean="0"/>
              <a:t>st</a:t>
            </a:r>
            <a:r>
              <a:rPr lang="en-US" dirty="0" smtClean="0"/>
              <a:t>Triumvirate formed</a:t>
            </a:r>
          </a:p>
          <a:p>
            <a:pPr lvl="1"/>
            <a:r>
              <a:rPr lang="en-US" dirty="0" smtClean="0"/>
              <a:t>Julius Caesar, Pompey, Crassus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Caesar asked to give up command</a:t>
            </a:r>
          </a:p>
          <a:p>
            <a:pPr lvl="2"/>
            <a:r>
              <a:rPr lang="en-US" dirty="0" smtClean="0"/>
              <a:t>Crossed Rubicon</a:t>
            </a:r>
          </a:p>
          <a:p>
            <a:pPr lvl="2"/>
            <a:r>
              <a:rPr lang="en-US" dirty="0" smtClean="0"/>
              <a:t>Defeated Pompey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Became dictator 47 BCE (44 BCE named dictator for life)</a:t>
            </a:r>
          </a:p>
          <a:p>
            <a:endParaRPr lang="en-US" dirty="0" smtClean="0"/>
          </a:p>
          <a:p>
            <a:r>
              <a:rPr lang="en-US" dirty="0" smtClean="0"/>
              <a:t>Reform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Assassinated 44 BCE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Caesar</a:t>
            </a:r>
            <a:endParaRPr lang="en-US" dirty="0"/>
          </a:p>
        </p:txBody>
      </p:sp>
      <p:pic>
        <p:nvPicPr>
          <p:cNvPr id="32770" name="Picture 2" descr="http://images2.wikia.nocookie.net/__cb20130606052821/spartacus/images/5/55/Juliuscaes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14600"/>
            <a:ext cx="2695575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Octavian, Marc Antony, Lepidus</a:t>
            </a:r>
          </a:p>
          <a:p>
            <a:pPr lvl="1"/>
            <a:r>
              <a:rPr lang="en-US" dirty="0" smtClean="0"/>
              <a:t>Defeated Caesar’s murderers</a:t>
            </a:r>
          </a:p>
          <a:p>
            <a:pPr lvl="1"/>
            <a:r>
              <a:rPr lang="en-US" dirty="0" smtClean="0"/>
              <a:t>Split ruling empire</a:t>
            </a:r>
          </a:p>
          <a:p>
            <a:pPr lvl="1"/>
            <a:r>
              <a:rPr lang="en-US" dirty="0" smtClean="0"/>
              <a:t>Turned on each other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Octavian (with power of Rome) waged war with Antony (allied with Cleopatra of Egypt)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Octavian wins at battle of Actium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2</a:t>
            </a:r>
            <a:r>
              <a:rPr baseline="30000" smtClean="0"/>
              <a:t>nd</a:t>
            </a:r>
            <a:r>
              <a:rPr smtClean="0"/>
              <a:t> Triumvirate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new name : Augustus (exalted one)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Octavian</a:t>
            </a:r>
            <a:endParaRPr lang="en-US" dirty="0"/>
          </a:p>
        </p:txBody>
      </p:sp>
      <p:sp>
        <p:nvSpPr>
          <p:cNvPr id="30722" name="AutoShape 2" descr="data:image/jpeg;base64,/9j/4AAQSkZJRgABAQAAAQABAAD/2wCEAAkGBwgHBgkIBwgKCgkLDRYPDQwMDRsUFRAWIB0iIiAdHx8kKDQsJCYxJx8fLT0tMTU3Ojo6Iys/RD84QzQ5OjcBCgoKDQwNGg8PGjclHyU3Nzc3Nzc3Nzc3Nzc3Nzc3Nzc3Nzc3Nzc3Nzc3Nzc3Nzc3Nzc3Nzc3Nzc3Nzc3Nzc3N//AABEIALoAugMBIgACEQEDEQH/xAAcAAACAwEBAQEAAAAAAAAAAAAEBQMGBwIBAAj/xAA/EAACAQMDAwIDBgUCBAUFAAABAgMABBEFEiEGMUETUSJhcQcUIzKBkUJSobHBFTMWJGLwNHJz0eFDY4Kisv/EABcBAQEBAQAAAAAAAAAAAAAAAAEAAgP/xAAaEQEBAQEBAQEAAAAAAAAAAAAAARECIRIx/9oADAMBAAIRAxEAPwDaWm7ioxNmg3ceq43Hd71y7sqYzXH6bwdvwa9MhYYoMTd+fFfCQn+IZ+tWnE7SN2zXSufJFDl8hhjJA5rgv8S5xUhTy5BHtXO/4KELMXIUMWyBgDPf3rpJFYePhJHfPP6VJKX47+a5lmwMZpVqet2tjbvIwLOVOPgwn6n/AAKQRdWSzKWcW5kz8MedrOuccEEgfrSlnluRCTJI6pH/ADE9v0qKbVVUp+G8wZSzemM7R4z7A0jum0zVrxWcPcz2eUe0s7rdHyeS5wOQRgjOBSzW01G8s7uytoL61++Ni6vTCIooI1HwJgk/IE8AjyKoKYnWdQaOc3McNqrMB6nrp8Cf9OGyD9BRPT18fveraddag17c2squpbkrGRjGfPbJz71mGidGX1vcQTXVhaIDlnW+eMtLzwIlBIPP/V86uEPT69KxN6WqXcEkwMsl7cxpLGjHuoj3BgdvYkn9a0F3luF29qiJkeTYgZ8jOF5zSxNZ02eKGbT72C4tViXdKJhs3ex9ie+D70NY61BYajMNQ+8tPbsYVcxjY6Yyhz7881jDDpbkAhdxHuM+fPHiuJJwO/YGjJdQs105dSmsSJyhDQ7dz8d14z4Oa4isrW+i9SCWWMGMSejtBkQEZ7eKMp0vmuAw+AihUmBPFKo+pdFuJEtoJL1ppQQo+6MShBwQwByMHvxjg0wktXjRVfgtyrA5VvofNVMSkbnz481KscTfkHxVCiFCBkEn380UD8BC8Ed6wXDKr4z4qQbcdjXCtkFRRI24HxD96yh9y+HbHbceK4NwmzAyTmhJpjuJ8Bjn9zXInUDuK3owYkpJ+Vdscr3IzS1ZuTz8J80PqeouHhs4JMyOjk452gdsjwDTEP1HWrXSUh+9CQtOSFjj5Y47n6ZwKGsNeN0Yo5olWaXn0o3BdB4LeMfQ1QZbiPWb+2tW12WCa2kldpY7Z5fW54O4EbcdscirBZ6LFpxfV5tf06KFrZltny23LflLKfr2rcgXH/VLJLyJWusSPHiC2VwxYDGSAO5/tVFu7/VYtUlvtJBkgedvQiYlVDk7S2Ox+tMNA0HRc2k0t1HcaosL+leCIrGA3DCMeT45O7nirDHo6RWKx6bDZP6QVI0mVkCgcjPfJz8u9SVq9t9f128aR7OK1jij/GkEfqNK4JztB4z8qgk0yysbOaS8T05FCEXF6VLxAnu6j4c5xjvVl1iR7PRjcahJCs1q3rD0nAV+efYbu+Pc1lcX2k2z6oVuLHbazTZke5b1pEGR34wff5e9OVItZ1nXrud0h1ewuULbljwmFx/COM8f3qutNrKXg1BpLuKaM5EiyMuCB4x/2fNbFq4khtpZ9ts0JTMCRaesq9uBuBI785zWSf8AC+s6ncIqSSOZZC0t082IUXHdlAyK1BRetdfanfQQQ6qbK49H4oZBBtkV/Dgg8GuNB1G+ukki1+bbZ3D7mnaIGQn545IPnzzXEVne9CaqzX2l2WqxjBDSL8JX+aNiMjjg8fpVvt+s+heoIBb32nS6XcEBnllAC8eBIvc/VRSFr0HqHQdO0yMtqlqg3DNvZKFVW9sY5z3wefnTHqKxfVFjk0rT7a5trlBvmHZl7Y4Ix+lZw/UPRlr+PpjXsr+nhbVUUsz+BkgBR5zWj6U98vS+iG0AF1HbRzSHeqRlT+ZTnn9ceKyimPVdSsrwKILixh2pFtkgZoiq8dzwP3pR1deaBo2u2eo/83/qjkyq1lKEE44AMinjPJ/SmXVfVViN0ttfac12EaMiSXfHGvnYpwrfFjLn9qz/AFLrC86mjWwbTbGbVJPw7a+QLG5Ucsh8YOOCCPFUiGf650xdz3Al02XS7ueYYa3nPpM3gue4Gfbg5q7nWI7KRAWeeC6ENuBGMrBOWAXPyPJDee1YtZdO9QatdGC30+X1Fzu9TbHgjuMse4pr0ZfX1r1fpdpcXEQjhl9KRHcGFkUMcE9vHB8d6bytbLIMgtjkdxUkYbaDuAwMnPmlNrq1pqhefTWQWpwPTU59M47exB7gjgiixKxbPgnAWuFjpBasQ2RjmixG2B2pbbOQx3nI3dsUWW5PehI7t8SyqO24/wB6Gzmp5x+NIT5Y1E4OeBSnkW44Ctg571RtX1eZNY1C5hmKqd1vt2ZbcHI21d47m3gmjWeaNTI2AGbHNUrWNCh6bFwutX8M9xcBri3I3KpzkDdnzwM/XvW+RaljSPTtCn1q/RVkwUt4DkBj4yR2GRWf3+u3d9bpFJFEV3FoVjXHp8nO0/0qXqTW59TjtYzIfu1pCEVW/iPlhj50d0dpktzOf+Utpi52p6tuJM4HYZ/KPp+9dPxm0Zoel6vFc2wm02eW3mfeklvMrx5H8RbPw49zip9Q61mC3FvYRRiIyMfV7727bj7ninWs6ZoCiCO+v10PU4I9ojs908ciFuxhPYkHPf8AfFG2X2bWKWpms9Ss7+2xy2708e/uP0zQGbSavqOrSxWMrvLCHLLHjaisT3/Tin9/0T6GjfezbsHHL4GMexHmraOkrePUrGKxeCQMu71I33YUe2PerNq0G2xisirAy7Y1XPJ5A70Xo4xf/TNY0VidOlnhjdBkQSEBgfGKtXSOpdXRaMI1s4LjT0Y71PErDt8PuRmr71LaW9tpxCiP4Ywocjkcf/FGdEWaw6Am8MWIL49mzkj5dxTupletanfT6ja6WdPmihvJdiyXaYXPbOO+RUXVfQUmnXVrJHz6k3pOyr8IOO4rR+uRbaje6VFCyvKuoQec48kfOpur7iCS6s9Nj4Y3IkcAcBEySTUGSWXSs9triRTMpQLvrXNEkmEv3OVg1vHp2fSIyu0ZGP6Vmr9QRv1vcQSbWij+GMr5HkVb9N1QRanplxKUVLmOWEkN2IYcH96vSzrpbp/TNdubmLVJ2gLuwgdcYiz2BHtzSvqrpHUul7rbcgSwv/tTxcp8voflTu/tLJDPc2F+LG/ikaGSNhlJefb9KK6V1SO//wBQ6Y6jbC3ykW8rdo5v4Tn2JxWoyq630WuXI++oiXmzEc7Skdh2b6+9DpajUdbsrW3UI928aHnCDccfoPB+tB3mm3AedWhYyW24XBA/KVOD+2DXUH3drORiZUukKlZA/wALKTgjbjgjggj50pqvQVounaSVvLovfTEPJEeQijIUKfOPP1FWtz8A2j+LOao32aXd3qczWk9zF6Fpb/8ALoYwPUJOBlvcDtV8hOQCEKgDBU9wfNcO563L4+jDRoGznnz4robmG7ceealeMkdsY7iuTHLn4cAeO9ZKVx6jE9vjIrwQhmHfOcYz3rtl2uyk+e9Qa002l9OXOqLJllQmGLje5+X9/oKpFql6pq9tc9QW1sLn41cqoABEnuAO9cTWc2tatcQa9YaqiQW+VlwV9M57AyYDBsnAHPFVG21e4sJluNJP3eXAM0zLu9Qd9jeQvuARRWnfaLeWlyi6pZR3cayFsxSGNguc7RnIxmus5xi17PoWmwm4vbZJLmO3YM9rMdpKg8sB5x+1FXvXtpZ6c9r03DLA00eHlcBWXPfGPPzqLVuobrVi91Nqj7HQlTLL8ESk528d/HA9qSW2paNHHvu4/vciHOfT9ISmtIiSe4aTfGjHcTyAe/vnyfc07srTVdRkT7xdSpH/AOqQAPfA4pjD1yIrR7dOm9NLyHEZlZmC58bexoqxu7jUIVhC28cKD8drWMRRoPKjHc1KLz9ntrBpkLXAUNvVhCrH5/nP170/s9Vt9TvX1DesllYMUBB/3Jfb/NZRf9SvqOLK0L22mr8Mjwg75gOAq57Dj381BqWr3l5Zw2T/APJaVCdkVhC+JZs984Pc+WoxqtMsdWXqvVyhB/0uCQF5B+WaT+Ue/b9hRfU3VNjo7Xdtb3cUH3WLMrjDbZHyFTHv3PyC1UtF0Xqy40xTZSWmlRFCsUWCTDGR/Dzwx8nvTDSPsyEk8La/eie2jO9YIhgF/wCZifzH61ABpuvfdI4uodXjf0cmPTIinx3MrcblXuQPB/ak+ua9fxzymYxPq91H6XoIdzWUXs5HAkY9x47HmtNPQGivcvdi6vvvTjDTmf8AEC+yHHwD/wAuK9j6N0HSoAmnWEYLcs8hLux+bHvVqYhddOalbW8OrKryPkvIQKnstcljtCi7TIkizQ57lh3H1xW2Lo2+NkiUBGGCM9/0qkdQfZdLNPJc6ROkEjNnaScH9KvpYpevaHLdQjqLRwZbSdm9SNu8Mo/Oh/Xn6GkiXJntgCuJYD+Gx4K1s3QvSeu6WJdN1CK1bTLgbrjcSW3AcFfnjj6VWev+krTR79JrK0DGVgEQD4XPjNOhXUmN1qGpytw8qK0in+PdHtb9yN1UYBhlf4h3Aq3WFwLFrSFIS6LOUnm7IX5baufYClep2IS3ub04AknYKoGMBsmtA46Rt9QkK3um6tFZzQYQI8eV78Z581sMPIwxJcgMzfzN5NZV9leiw6pfSaldv+Hp7IVhGcyN4JP8o9q1iMMshOQQ3v4rl21yMRQB3zn3okBcdqF5Le1S7jWCHldIkMs8iRxL8UkkhwqD3Pypfrumm1+/QJK17HerIPVmIxZBlHEfuThT8+O3k5likRknjR43G11YbgQeDkVld5PrVrPd6TZWzX19YM8MU4LtPbxNgYXn8u0Abu47ZrfMFD3kCx6ClgqvKgd5iQNrIx8Z8gVR7SzuL6cx26PI3c8ZxVnub3XjCYrjTL6W42bBJcwyFl+eSPbzRVtdQ6PpkESiFL103ytEPy55HyJx+1bguAh0ZJNbr6F9BHcbGc29ywQtj+U9s4z3pRHbxlFaEiWMefepdS1iSRWhbJhbJ24B3H3NQaW7Jsdk3rGPgQ+TSDzR9CildrnVJilugJcDhpPkD7D/ADTu4cXyrY2lsLayhXlOOB/70iudW+63Ma/Bc3XAUtykX/49jj51Fe61HHb+japv5+O4l7yt748/Kprw3e6tY7BDJGIrcgx20RHxSDy5+WeKd9J6NDZAXjxos0nLErnHyFU/p+2e+1AXV7IZGTmMMf8Av3rQbScxxMrH0wfy+1FK0Wt8Y1UJtI85NMP9UUJGCGLAHBFV60uUMashzg4Iqx6XCJ8OqblPy71hBYLu7knUKjnLeAfNWC3tZ5cNNkY8GiESK0TeUQHOcgVIupwbPjIFUFdNbMQBGoXHkig/RMc5aUnvxgUeL+E9mz+tem6t2+HehPnPinA+27Yl74+QpPrumRX6ICMkHO0g+KeesgAG5eOaGkmguF/Pgimpkv2haEsGhLJaW4BtpBc7E8rjDHjzjms51kmXRIWZlUb2Y5OOQOBW69VKEs7qGVvhe3dNuPA4z+uaxj7PSuodWaNDcQxzwIZJNsw+H4YyQceSCAQPOKZUa/ZtZ9Q6Rq/3O50i4t7O5Qyzy3EBTC44IY4HfHHetRhCnjGc+5qVH9aPDMzKTuO4k7j715FGFY4GK59XTHa/mwctipd0fs9coSpOMZr7af5z+9ZJfqmtWei2M88npm4lOy3hwXLE+Qo5bnj61kLdWa1oPVV5qcQktbyTak4uYgN4HPIPuR4q2/abHNYz6drlg5SW3LW7svdA3KN8udw/Wsp1i6nurgy3EzyEsTljXXlmtR0/7WIJp/U120vVVhhorUrNGfoHwVP0Yj5VmOuao1/q13dpGsEc8hdIFHCKcYA/ShtNs5b68htYThpSV5Ptyatbf8NaHGbe7VdTvBwWGSq8duPFbZUr55/ejbd2jKMCQccH502Muh6gWja3W23H4WTwaAkC29yISA0efhb3FRfRW8hVdqtJNNkHFEWOlzXM6qNwXOC7f2p3pNtIzu6DG1OAO+D3Iq06XpUcSptG5cYGRRaZC6x0/wC7riOPhexFOrGwmuQEIHPbc1OrWzjeJxgDHbjvQd7ObOIyLHyPNY1obZWCWziGZ+V5Yg4qwp1Jo+lWsXq3cMYP8BOGxWI9RdTX97Id87QxrwUQ4LfU1W2uQzZBYZPxHuxP0pnIrdNV+1HRGzHHJvOcYDcD9cUg/wCPbOSb8KQJH/KM/wCRWSyTD4gBNsHzxUK3TI+5JHwO6sc1r5gbXL1zaGIrFOiyY45zn9McV7p/V33gvLv4Ax2rHEuXnljVMsSeQCe1an0905e3uln04z+GBzj81F5UPLTrhCzwznKjjcTjFMNN6rsLqQW8syRs5xhGGTjxmsF1C8YX9yCrcSFcBu2OKCN0xO4ZB9881fK1+j+s9VsJelbq5hnWV3UxCOPO5mB7Y96pP2cdHXGnGPVNcgaC6QEWdu3DJkcyN7HwFPuT7Yp/2bSXE3WWmKksjorGSRWYldoBJyK2r1TJFuI3E9yaL4EnCcA4we1SxMC5oOaU+oCwrtJ8EnHOeKxWoN/jABxzRv3df5v60qWVm+IrijRMMDislW9d02HVNNvbG4fb6ysA6jJRhyp+mRX58uIrgMUaNiVOO2fl3r9MNGof1Tkh8j35+fzrDupxqel6jcaddxRQSEkiSNMetHnhh8j8vauvLNILWyvPWRYTiTk/C3xL75Hihktne4eMckE5wO1dJLNZ3CTwSsso5VgPNWuwtI72BdZgAZR+Hexjja/82PY1tlUbi2Nv+Y/pUzb5RA4BYgc0y6nsZFuY5oYz6EowpHIzTDpmCBHuYruMCQw/hbx8+cVFYtDaA2Gnaksqo8EhguQfCt7+44rQLOyISSIICY2BDqudykZ5rF47g2TvExP3WQ7Wwc5+o/tVq0brVtJi9KXdNFjCyxHPw+zDvWbGo0MQxquDkDORhagltFnHpnB5zyKr1vrYvHjkhJVX52nxTe31GLfvL4HjJ7GslBqn2eWeoQNKkuZSvCYwM/XNVG66NGmEi7spSp/LLGvI+mOP3rSI9ZUemkYBLNzg9qsFvqto8XpT7TkfED2p0MAvNItZQyxTBSB+VomBH69qWL0leTSn00YBux7it9u9Psr64PpwxKS2Mqooux0ix0/maNWduMnwPenUxzQeibiznSW4Ulx3O3tW79L28dtpUUceCQOfrQd9HbNbD0AFHfI/zUvT/qqjJIfgzkEVB+eOvNCOldZ6paQqPTMnqp/5XwR/c0hn0a7BUCFg7flxg7v1r9A9ZdMprmtPOqhZo4Y13H+JeT/k0r0jpbTdKLzX8eJF4jZhwDVqUv7J9JltL3UbmePbILZVTPcb2IJ/ZTWlowVSBnbt4U+DSeziigv7p4SVDRKv1wxP+aaROXYqxycGi1PUJK/iLn612iFX3E8GuIULqCSaJWPHxMfh7VitRJxIO+36UcsB2j6UHGvbjzRwzjuf3rJKyNrPt7Nz9RVG+1u31S70mGWO3tpdPtjukcRkzQt2yf8AoPkj9au5PxMfGanix6Z8kjyM598j6V05Zr8vOXdtpycdttM9A1eTRrwNIhktJhsuID/Gh/zWk9W/ZjFcPJfdNYhn7mxcgKT/APbfOB9DxWX6kr21xJaTRvFPCxWRHXDIwPII8EHiujDYelumbhoDdWot9X0CaMyKXlIdcc7T5DD9qU9T6T048CPbQ6hp84G78KQTI5+YfkH5g1VehesL7pS5SWH1J7YtmS334DDzV6vOsOldVP4kUttltxilTsfIDdjQWf2MEjvIJUYKx+Et5FHQ9PxGUMByTnNOXurDU9RnTTs+hEuFJGBR0XpxDbwB4q1qFtvCbSIIr10b/wBM/m+LtU0+MOV757Unu8HsTn5UE3g1gpuDt2yRRdhqjyPtDtgke9VWNXY45IpvpMDb+aqmq9Pz/gLvfsxPFfdRXalfvC8GqzZXxhgVFJbFA67qdxcRBUzgcbvegYb2OqTXFzGyycA/l/mq/aLseLc7fEf4faq1plvoWkaHFIZozdPGCwZ+dxpfH1db6bcby67VONu781QWjqiaTT7qyvkwVO6B8+3cf2NVbq/qXFqEiVcEfEPeo9e+0XR9S0yWzVPxZfhUM3ZvBH61nWtXr3KvK5wtWaVz6Pujff6lcZygaKNfl8JYgfuKfqNrlh3IxSPoeyks+k7IyIFkuy13IPI3n4P/ANFU/rT1FJyB5Hmih7FyQR2HFFR/G2PbmhVAGVYZxjsaJiKgBRwW9zQ0mQ4bNT+ofY1CmC3xED60Tk1laWDALD/qoiIdxUAAEjDuaNgiXbkg5PemCvlyuSuN4B2Z/mxx/XFfmrVdM1ZdVuVv7S7Fy0rGQvExLMTnOfP1r9OKg7AZ+WKlnExs5vQRDOY2EbPj82OMn64rpzWX5Xhh2l4ZQSw5A811BbqC3Bxg4zRAtb+01p7a/gkgvk3iSKUENuwfH9eKmtl9ScpLE0bAZOec/StKGfSsggnkyfzj+1WJ7hSMnvjtVasY/QkDDtjvRYvMFt30FDZkZVlxknznFCTgDGBnxUCTE5BGMVM7h4VIOWzyKkmto0btwfnTKAGIKRy3bil9nyD3/WmcZXA57d6Kk8JdmCfEOflVhsbGP0i1wwBI/Liqndana2Hxnk9/Pig7bqu4urkpGpjQedvH7mjEVdXaLeRXchSR2tM5TBOfoaqqyywP6UjOw9s1qGo9T6N9z+73MwmlxjESFtp8ZOMVQ7prU3LXEDblJ/KV5rUZp/0t03Bc2Z1G6dzPg+lEOAg8M3ufl4ruTTmu7yHT487rmdIST4DHk/tmlb9RvbvAtmpVSvII9qtPRjHVuoIrlu1tG8pPsSNg/wD6J/SpL+u3JWMBY1O1FHhRwBXakqG28mo+cjaQeSa6TO8kglex8Vipym9nORz5xU68YyOQKgDBJG2fkHk967ZtxG0jvyaCIWZsjbgfUUaDIQOG/alkLF2bHIFMVkbA+nvWUHcKXHOGNGQHkH5UE6yB2+XbiiLfP/1Ccn2piGqxxknivRJgHH6VGg47HNfEYrUoLOqNFh1/RrqD0IGvfRItp5FG5JByuG7geP1rEba3nj1WbT7y3a3uYCVeE/wEYyPn371+hoRyASRz3Hesx+0m1gHWWnXFtGy3bQEXcitw+eEGP5sA8+2O9a1RTpoWWNseO1K2lAOGOD7VY7xMIcDPHjtVavbZhJuIOe/FLQtLhSRk4IqeOUe4xST82TuwfauklZFK7uDTg1ZrafaD5UVxdXpHCEj6GkIu3AOD3780Xbvvy3j51LUcsU17cbd7BM04ttL6csoQup28sw7sySEFq+02OOaULuwxPHFWJugtR1eHdbSRRx7e7sc/tRV+qtrl70cYRHpdk8JAJDF3J/8AakKvpwHqSPM4B/J7VcR9lNxJeJbXGrQ28jDI9WM4P096LP2N3EK7pNXidcd0Xk/KkKJeWdvuFxabjG4xg1qn2Z2Cw9PtdS/7l2eCOPwxwP3OTVLn6dul1C00eFy01xMIo/Gcnk/oMn9K2OK0itLaK1tlxDAgjjPuoHFFoCbQvG3I+VcszKe5wfepJOGxzXnpFz3rmXAwyNjvXgQsMgVJEg2sRXwVtvnHyqSW2RUznIz4piIAQDjNLYec5PNFi4cDFWFNLGNxO7vXLAqwKkZ71Jco24YIA9/FR92BcAkcDHFEA+Ft3xN5FfSAY471HE+cDFSHntwaU6iG07mOAvJPsPNZT1jMfvaXb4WWa4DHnkAngftWmX0xW3MZBzOwjHH6n+grHvtL1FW1NFgVdsB3MP1z/itRQTcqjlkzg4zSO/j2sdo8U4uo8zExqSGH81DXUOYwyLu8VppVZoeSwBofIzhuDTq5tz8WV7expZcW6DkqQT5pCLaM/Kuo5mi48UNl42I8CpA4Yc1Adb6o1vMsoHb51brLrgxQbVmaNsY4PNUMord2X96iKx53eoc/I0Ylx1LrCa42Bbj8jggr/muz1ncvyZeT7ZqlqYscs5YnirN03oFre3UL6iZGt2dA0aEDcCecn2qxNH6Hsm1OIdS3qbWkVoLRTwNh/PJ9TjA+WT5q1spkjZuBj+tTqIRCIYEVIIlCoiYCoo4A4/So+I8fAwHfnjNZoLnAOOK+CAqCR/8AFTOMMDjtX23Azjv4rLSPaseMDiou5ODjOcA1Kc4PHavQmP6VB7bDBO4DJo0OgH+3Qe7BBzmpxKMfl/rUhM21tz45PFDbQD3G7PapH/3WHioT/wCKH0qiEwAqc+9T5GOaFyd1TDsPqKkg1ELIyfERsgkkBz54XP7cV+fepZXvr2Zg3xSMRgftW/6rxNq4HYWwx8uGrAkAOpwZGfxF71uFeIYRLECRj4BjHmoGtgM5GAaZwgC3hwPC1zejj9aCql5GFkZeflQMsahGDjJPbNO7wD1DxSm7/wByOtQUjuIyW4HegnUqeKdSAZbils3cUgJ8Ve4PmpD3rmWpkVZQhpBuGfNX/RYNluocEEYziqZowzMmeeRV8s//AA8n1FFaM76/uLB0uNMt5ItTQFpAjD0rmMc8jzxn5jFWjQdb0/X7My6dIBIqgzQM2WjP+RQdgqlNSyo/Dj+Dj8v5e3tVTQC2+0rSfuw9HfJEH9P4d2Q2c475wM1lNCk2qxznB7cV8T8IAFTXPc/+o396hFZqcbe/HevXBI7eKkWuv4v0qQH5Nwa63fOicDPavsD2qT//2Q=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wgHBgkIBwgKCgkLDRYPDQwMDRsUFRAWIB0iIiAdHx8kKDQsJCYxJx8fLT0tMTU3Ojo6Iys/RD84QzQ5OjcBCgoKDQwNGg8PGjclHyU3Nzc3Nzc3Nzc3Nzc3Nzc3Nzc3Nzc3Nzc3Nzc3Nzc3Nzc3Nzc3Nzc3Nzc3Nzc3Nzc3N//AABEIALoAugMBIgACEQEDEQH/xAAcAAACAwEBAQEAAAAAAAAAAAAEBQMGBwIBAAj/xAA/EAACAQMDAwIDBgUCBAUFAAABAgMABBEFEiEGMUETUSJhcQcUIzKBkUJSobHBFTMWJGLwNHJz0eFDY4Kisv/EABcBAQEBAQAAAAAAAAAAAAAAAAEAAgP/xAAaEQEBAQEBAQEAAAAAAAAAAAAAARECIRIx/9oADAMBAAIRAxEAPwDaWm7ioxNmg3ceq43Hd71y7sqYzXH6bwdvwa9MhYYoMTd+fFfCQn+IZ+tWnE7SN2zXSufJFDl8hhjJA5rgv8S5xUhTy5BHtXO/4KELMXIUMWyBgDPf3rpJFYePhJHfPP6VJKX47+a5lmwMZpVqet2tjbvIwLOVOPgwn6n/AAKQRdWSzKWcW5kz8MedrOuccEEgfrSlnluRCTJI6pH/ADE9v0qKbVVUp+G8wZSzemM7R4z7A0jum0zVrxWcPcz2eUe0s7rdHyeS5wOQRgjOBSzW01G8s7uytoL61++Ni6vTCIooI1HwJgk/IE8AjyKoKYnWdQaOc3McNqrMB6nrp8Cf9OGyD9BRPT18fveraddag17c2squpbkrGRjGfPbJz71mGidGX1vcQTXVhaIDlnW+eMtLzwIlBIPP/V86uEPT69KxN6WqXcEkwMsl7cxpLGjHuoj3BgdvYkn9a0F3luF29qiJkeTYgZ8jOF5zSxNZ02eKGbT72C4tViXdKJhs3ex9ie+D70NY61BYajMNQ+8tPbsYVcxjY6Yyhz7881jDDpbkAhdxHuM+fPHiuJJwO/YGjJdQs105dSmsSJyhDQ7dz8d14z4Oa4isrW+i9SCWWMGMSejtBkQEZ7eKMp0vmuAw+AihUmBPFKo+pdFuJEtoJL1ppQQo+6MShBwQwByMHvxjg0wktXjRVfgtyrA5VvofNVMSkbnz481KscTfkHxVCiFCBkEn380UD8BC8Ed6wXDKr4z4qQbcdjXCtkFRRI24HxD96yh9y+HbHbceK4NwmzAyTmhJpjuJ8Bjn9zXInUDuK3owYkpJ+Vdscr3IzS1ZuTz8J80PqeouHhs4JMyOjk452gdsjwDTEP1HWrXSUh+9CQtOSFjj5Y47n6ZwKGsNeN0Yo5olWaXn0o3BdB4LeMfQ1QZbiPWb+2tW12WCa2kldpY7Z5fW54O4EbcdscirBZ6LFpxfV5tf06KFrZltny23LflLKfr2rcgXH/VLJLyJWusSPHiC2VwxYDGSAO5/tVFu7/VYtUlvtJBkgedvQiYlVDk7S2Ox+tMNA0HRc2k0t1HcaosL+leCIrGA3DCMeT45O7nirDHo6RWKx6bDZP6QVI0mVkCgcjPfJz8u9SVq9t9f128aR7OK1jij/GkEfqNK4JztB4z8qgk0yysbOaS8T05FCEXF6VLxAnu6j4c5xjvVl1iR7PRjcahJCs1q3rD0nAV+efYbu+Pc1lcX2k2z6oVuLHbazTZke5b1pEGR34wff5e9OVItZ1nXrud0h1ewuULbljwmFx/COM8f3qutNrKXg1BpLuKaM5EiyMuCB4x/2fNbFq4khtpZ9ts0JTMCRaesq9uBuBI785zWSf8AC+s6ncIqSSOZZC0t082IUXHdlAyK1BRetdfanfQQQ6qbK49H4oZBBtkV/Dgg8GuNB1G+ukki1+bbZ3D7mnaIGQn545IPnzzXEVne9CaqzX2l2WqxjBDSL8JX+aNiMjjg8fpVvt+s+heoIBb32nS6XcEBnllAC8eBIvc/VRSFr0HqHQdO0yMtqlqg3DNvZKFVW9sY5z3wefnTHqKxfVFjk0rT7a5trlBvmHZl7Y4Ix+lZw/UPRlr+PpjXsr+nhbVUUsz+BkgBR5zWj6U98vS+iG0AF1HbRzSHeqRlT+ZTnn9ceKyimPVdSsrwKILixh2pFtkgZoiq8dzwP3pR1deaBo2u2eo/83/qjkyq1lKEE44AMinjPJ/SmXVfVViN0ttfac12EaMiSXfHGvnYpwrfFjLn9qz/AFLrC86mjWwbTbGbVJPw7a+QLG5Ucsh8YOOCCPFUiGf650xdz3Al02XS7ueYYa3nPpM3gue4Gfbg5q7nWI7KRAWeeC6ENuBGMrBOWAXPyPJDee1YtZdO9QatdGC30+X1Fzu9TbHgjuMse4pr0ZfX1r1fpdpcXEQjhl9KRHcGFkUMcE9vHB8d6bytbLIMgtjkdxUkYbaDuAwMnPmlNrq1pqhefTWQWpwPTU59M47exB7gjgiixKxbPgnAWuFjpBasQ2RjmixG2B2pbbOQx3nI3dsUWW5PehI7t8SyqO24/wB6Gzmp5x+NIT5Y1E4OeBSnkW44Ctg571RtX1eZNY1C5hmKqd1vt2ZbcHI21d47m3gmjWeaNTI2AGbHNUrWNCh6bFwutX8M9xcBri3I3KpzkDdnzwM/XvW+RaljSPTtCn1q/RVkwUt4DkBj4yR2GRWf3+u3d9bpFJFEV3FoVjXHp8nO0/0qXqTW59TjtYzIfu1pCEVW/iPlhj50d0dpktzOf+Utpi52p6tuJM4HYZ/KPp+9dPxm0Zoel6vFc2wm02eW3mfeklvMrx5H8RbPw49zip9Q61mC3FvYRRiIyMfV7727bj7ninWs6ZoCiCO+v10PU4I9ojs908ciFuxhPYkHPf8AfFG2X2bWKWpms9Ss7+2xy2708e/uP0zQGbSavqOrSxWMrvLCHLLHjaisT3/Tin9/0T6GjfezbsHHL4GMexHmraOkrePUrGKxeCQMu71I33YUe2PerNq0G2xisirAy7Y1XPJ5A70Xo4xf/TNY0VidOlnhjdBkQSEBgfGKtXSOpdXRaMI1s4LjT0Y71PErDt8PuRmr71LaW9tpxCiP4Ywocjkcf/FGdEWaw6Am8MWIL49mzkj5dxTupletanfT6ja6WdPmihvJdiyXaYXPbOO+RUXVfQUmnXVrJHz6k3pOyr8IOO4rR+uRbaje6VFCyvKuoQec48kfOpur7iCS6s9Nj4Y3IkcAcBEySTUGSWXSs9triRTMpQLvrXNEkmEv3OVg1vHp2fSIyu0ZGP6Vmr9QRv1vcQSbWij+GMr5HkVb9N1QRanplxKUVLmOWEkN2IYcH96vSzrpbp/TNdubmLVJ2gLuwgdcYiz2BHtzSvqrpHUul7rbcgSwv/tTxcp8voflTu/tLJDPc2F+LG/ikaGSNhlJefb9KK6V1SO//wBQ6Y6jbC3ykW8rdo5v4Tn2JxWoyq630WuXI++oiXmzEc7Skdh2b6+9DpajUdbsrW3UI928aHnCDccfoPB+tB3mm3AedWhYyW24XBA/KVOD+2DXUH3drORiZUukKlZA/wALKTgjbjgjggj50pqvQVounaSVvLovfTEPJEeQijIUKfOPP1FWtz8A2j+LOao32aXd3qczWk9zF6Fpb/8ALoYwPUJOBlvcDtV8hOQCEKgDBU9wfNcO563L4+jDRoGznnz4robmG7ceealeMkdsY7iuTHLn4cAeO9ZKVx6jE9vjIrwQhmHfOcYz3rtl2uyk+e9Qa002l9OXOqLJllQmGLje5+X9/oKpFql6pq9tc9QW1sLn41cqoABEnuAO9cTWc2tatcQa9YaqiQW+VlwV9M57AyYDBsnAHPFVG21e4sJluNJP3eXAM0zLu9Qd9jeQvuARRWnfaLeWlyi6pZR3cayFsxSGNguc7RnIxmus5xi17PoWmwm4vbZJLmO3YM9rMdpKg8sB5x+1FXvXtpZ6c9r03DLA00eHlcBWXPfGPPzqLVuobrVi91Nqj7HQlTLL8ESk528d/HA9qSW2paNHHvu4/vciHOfT9ISmtIiSe4aTfGjHcTyAe/vnyfc07srTVdRkT7xdSpH/AOqQAPfA4pjD1yIrR7dOm9NLyHEZlZmC58bexoqxu7jUIVhC28cKD8drWMRRoPKjHc1KLz9ntrBpkLXAUNvVhCrH5/nP170/s9Vt9TvX1DesllYMUBB/3Jfb/NZRf9SvqOLK0L22mr8Mjwg75gOAq57Dj381BqWr3l5Zw2T/APJaVCdkVhC+JZs984Pc+WoxqtMsdWXqvVyhB/0uCQF5B+WaT+Ue/b9hRfU3VNjo7Xdtb3cUH3WLMrjDbZHyFTHv3PyC1UtF0Xqy40xTZSWmlRFCsUWCTDGR/Dzwx8nvTDSPsyEk8La/eie2jO9YIhgF/wCZifzH61ABpuvfdI4uodXjf0cmPTIinx3MrcblXuQPB/ak+ua9fxzymYxPq91H6XoIdzWUXs5HAkY9x47HmtNPQGivcvdi6vvvTjDTmf8AEC+yHHwD/wAuK9j6N0HSoAmnWEYLcs8hLux+bHvVqYhddOalbW8OrKryPkvIQKnstcljtCi7TIkizQ57lh3H1xW2Lo2+NkiUBGGCM9/0qkdQfZdLNPJc6ROkEjNnaScH9KvpYpevaHLdQjqLRwZbSdm9SNu8Mo/Oh/Xn6GkiXJntgCuJYD+Gx4K1s3QvSeu6WJdN1CK1bTLgbrjcSW3AcFfnjj6VWev+krTR79JrK0DGVgEQD4XPjNOhXUmN1qGpytw8qK0in+PdHtb9yN1UYBhlf4h3Aq3WFwLFrSFIS6LOUnm7IX5baufYClep2IS3ub04AknYKoGMBsmtA46Rt9QkK3um6tFZzQYQI8eV78Z581sMPIwxJcgMzfzN5NZV9leiw6pfSaldv+Hp7IVhGcyN4JP8o9q1iMMshOQQ3v4rl21yMRQB3zn3okBcdqF5Le1S7jWCHldIkMs8iRxL8UkkhwqD3Pypfrumm1+/QJK17HerIPVmIxZBlHEfuThT8+O3k5likRknjR43G11YbgQeDkVld5PrVrPd6TZWzX19YM8MU4LtPbxNgYXn8u0Abu47ZrfMFD3kCx6ClgqvKgd5iQNrIx8Z8gVR7SzuL6cx26PI3c8ZxVnub3XjCYrjTL6W42bBJcwyFl+eSPbzRVtdQ6PpkESiFL103ytEPy55HyJx+1bguAh0ZJNbr6F9BHcbGc29ywQtj+U9s4z3pRHbxlFaEiWMefepdS1iSRWhbJhbJ24B3H3NQaW7Jsdk3rGPgQ+TSDzR9CildrnVJilugJcDhpPkD7D/ADTu4cXyrY2lsLayhXlOOB/70iudW+63Ma/Bc3XAUtykX/49jj51Fe61HHb+japv5+O4l7yt748/Kprw3e6tY7BDJGIrcgx20RHxSDy5+WeKd9J6NDZAXjxos0nLErnHyFU/p+2e+1AXV7IZGTmMMf8Av3rQbScxxMrH0wfy+1FK0Wt8Y1UJtI85NMP9UUJGCGLAHBFV60uUMashzg4Iqx6XCJ8OqblPy71hBYLu7knUKjnLeAfNWC3tZ5cNNkY8GiESK0TeUQHOcgVIupwbPjIFUFdNbMQBGoXHkig/RMc5aUnvxgUeL+E9mz+tem6t2+HehPnPinA+27Yl74+QpPrumRX6ICMkHO0g+KeesgAG5eOaGkmguF/Pgimpkv2haEsGhLJaW4BtpBc7E8rjDHjzjms51kmXRIWZlUb2Y5OOQOBW69VKEs7qGVvhe3dNuPA4z+uaxj7PSuodWaNDcQxzwIZJNsw+H4YyQceSCAQPOKZUa/ZtZ9Q6Rq/3O50i4t7O5Qyzy3EBTC44IY4HfHHetRhCnjGc+5qVH9aPDMzKTuO4k7j715FGFY4GK59XTHa/mwctipd0fs9coSpOMZr7af5z+9ZJfqmtWei2M88npm4lOy3hwXLE+Qo5bnj61kLdWa1oPVV5qcQktbyTak4uYgN4HPIPuR4q2/abHNYz6drlg5SW3LW7svdA3KN8udw/Wsp1i6nurgy3EzyEsTljXXlmtR0/7WIJp/U120vVVhhorUrNGfoHwVP0Yj5VmOuao1/q13dpGsEc8hdIFHCKcYA/ShtNs5b68htYThpSV5Ptyatbf8NaHGbe7VdTvBwWGSq8duPFbZUr55/ejbd2jKMCQccH502Muh6gWja3W23H4WTwaAkC29yISA0efhb3FRfRW8hVdqtJNNkHFEWOlzXM6qNwXOC7f2p3pNtIzu6DG1OAO+D3Iq06XpUcSptG5cYGRRaZC6x0/wC7riOPhexFOrGwmuQEIHPbc1OrWzjeJxgDHbjvQd7ObOIyLHyPNY1obZWCWziGZ+V5Yg4qwp1Jo+lWsXq3cMYP8BOGxWI9RdTX97Id87QxrwUQ4LfU1W2uQzZBYZPxHuxP0pnIrdNV+1HRGzHHJvOcYDcD9cUg/wCPbOSb8KQJH/KM/wCRWSyTD4gBNsHzxUK3TI+5JHwO6sc1r5gbXL1zaGIrFOiyY45zn9McV7p/V33gvLv4Ax2rHEuXnljVMsSeQCe1an0905e3uln04z+GBzj81F5UPLTrhCzwznKjjcTjFMNN6rsLqQW8syRs5xhGGTjxmsF1C8YX9yCrcSFcBu2OKCN0xO4ZB9881fK1+j+s9VsJelbq5hnWV3UxCOPO5mB7Y96pP2cdHXGnGPVNcgaC6QEWdu3DJkcyN7HwFPuT7Yp/2bSXE3WWmKksjorGSRWYldoBJyK2r1TJFuI3E9yaL4EnCcA4we1SxMC5oOaU+oCwrtJ8EnHOeKxWoN/jABxzRv3df5v60qWVm+IrijRMMDislW9d02HVNNvbG4fb6ysA6jJRhyp+mRX58uIrgMUaNiVOO2fl3r9MNGof1Tkh8j35+fzrDupxqel6jcaddxRQSEkiSNMetHnhh8j8vauvLNILWyvPWRYTiTk/C3xL75Hihktne4eMckE5wO1dJLNZ3CTwSsso5VgPNWuwtI72BdZgAZR+Hexjja/82PY1tlUbi2Nv+Y/pUzb5RA4BYgc0y6nsZFuY5oYz6EowpHIzTDpmCBHuYruMCQw/hbx8+cVFYtDaA2Gnaksqo8EhguQfCt7+44rQLOyISSIICY2BDqudykZ5rF47g2TvExP3WQ7Wwc5+o/tVq0brVtJi9KXdNFjCyxHPw+zDvWbGo0MQxquDkDORhagltFnHpnB5zyKr1vrYvHjkhJVX52nxTe31GLfvL4HjJ7GslBqn2eWeoQNKkuZSvCYwM/XNVG66NGmEi7spSp/LLGvI+mOP3rSI9ZUemkYBLNzg9qsFvqto8XpT7TkfED2p0MAvNItZQyxTBSB+VomBH69qWL0leTSn00YBux7it9u9Psr64PpwxKS2Mqooux0ix0/maNWduMnwPenUxzQeibiznSW4Ulx3O3tW79L28dtpUUceCQOfrQd9HbNbD0AFHfI/zUvT/qqjJIfgzkEVB+eOvNCOldZ6paQqPTMnqp/5XwR/c0hn0a7BUCFg7flxg7v1r9A9ZdMprmtPOqhZo4Y13H+JeT/k0r0jpbTdKLzX8eJF4jZhwDVqUv7J9JltL3UbmePbILZVTPcb2IJ/ZTWlowVSBnbt4U+DSeziigv7p4SVDRKv1wxP+aaROXYqxycGi1PUJK/iLn612iFX3E8GuIULqCSaJWPHxMfh7VitRJxIO+36UcsB2j6UHGvbjzRwzjuf3rJKyNrPt7Nz9RVG+1u31S70mGWO3tpdPtjukcRkzQt2yf8AoPkj9au5PxMfGanix6Z8kjyM598j6V05Zr8vOXdtpycdttM9A1eTRrwNIhktJhsuID/Gh/zWk9W/ZjFcPJfdNYhn7mxcgKT/APbfOB9DxWX6kr21xJaTRvFPCxWRHXDIwPII8EHiujDYelumbhoDdWot9X0CaMyKXlIdcc7T5DD9qU9T6T048CPbQ6hp84G78KQTI5+YfkH5g1VehesL7pS5SWH1J7YtmS334DDzV6vOsOldVP4kUttltxilTsfIDdjQWf2MEjvIJUYKx+Et5FHQ9PxGUMByTnNOXurDU9RnTTs+hEuFJGBR0XpxDbwB4q1qFtvCbSIIr10b/wBM/m+LtU0+MOV757Unu8HsTn5UE3g1gpuDt2yRRdhqjyPtDtgke9VWNXY45IpvpMDb+aqmq9Pz/gLvfsxPFfdRXalfvC8GqzZXxhgVFJbFA67qdxcRBUzgcbvegYb2OqTXFzGyycA/l/mq/aLseLc7fEf4faq1plvoWkaHFIZozdPGCwZ+dxpfH1db6bcby67VONu781QWjqiaTT7qyvkwVO6B8+3cf2NVbq/qXFqEiVcEfEPeo9e+0XR9S0yWzVPxZfhUM3ZvBH61nWtXr3KvK5wtWaVz6Pujff6lcZygaKNfl8JYgfuKfqNrlh3IxSPoeyks+k7IyIFkuy13IPI3n4P/ANFU/rT1FJyB5Hmih7FyQR2HFFR/G2PbmhVAGVYZxjsaJiKgBRwW9zQ0mQ4bNT+ofY1CmC3xED60Tk1laWDALD/qoiIdxUAAEjDuaNgiXbkg5PemCvlyuSuN4B2Z/mxx/XFfmrVdM1ZdVuVv7S7Fy0rGQvExLMTnOfP1r9OKg7AZ+WKlnExs5vQRDOY2EbPj82OMn64rpzWX5Xhh2l4ZQSw5A811BbqC3Bxg4zRAtb+01p7a/gkgvk3iSKUENuwfH9eKmtl9ScpLE0bAZOec/StKGfSsggnkyfzj+1WJ7hSMnvjtVasY/QkDDtjvRYvMFt30FDZkZVlxknznFCTgDGBnxUCTE5BGMVM7h4VIOWzyKkmto0btwfnTKAGIKRy3bil9nyD3/WmcZXA57d6Kk8JdmCfEOflVhsbGP0i1wwBI/Liqndana2Hxnk9/Pig7bqu4urkpGpjQedvH7mjEVdXaLeRXchSR2tM5TBOfoaqqyywP6UjOw9s1qGo9T6N9z+73MwmlxjESFtp8ZOMVQ7prU3LXEDblJ/KV5rUZp/0t03Bc2Z1G6dzPg+lEOAg8M3ufl4ruTTmu7yHT487rmdIST4DHk/tmlb9RvbvAtmpVSvII9qtPRjHVuoIrlu1tG8pPsSNg/wD6J/SpL+u3JWMBY1O1FHhRwBXakqG28mo+cjaQeSa6TO8kglex8Vipym9nORz5xU68YyOQKgDBJG2fkHk967ZtxG0jvyaCIWZsjbgfUUaDIQOG/alkLF2bHIFMVkbA+nvWUHcKXHOGNGQHkH5UE6yB2+XbiiLfP/1Ccn2piGqxxknivRJgHH6VGg47HNfEYrUoLOqNFh1/RrqD0IGvfRItp5FG5JByuG7geP1rEba3nj1WbT7y3a3uYCVeE/wEYyPn371+hoRyASRz3Hesx+0m1gHWWnXFtGy3bQEXcitw+eEGP5sA8+2O9a1RTpoWWNseO1K2lAOGOD7VY7xMIcDPHjtVavbZhJuIOe/FLQtLhSRk4IqeOUe4xST82TuwfauklZFK7uDTg1ZrafaD5UVxdXpHCEj6GkIu3AOD3780Xbvvy3j51LUcsU17cbd7BM04ttL6csoQup28sw7sySEFq+02OOaULuwxPHFWJugtR1eHdbSRRx7e7sc/tRV+qtrl70cYRHpdk8JAJDF3J/8AakKvpwHqSPM4B/J7VcR9lNxJeJbXGrQ28jDI9WM4P096LP2N3EK7pNXidcd0Xk/KkKJeWdvuFxabjG4xg1qn2Z2Cw9PtdS/7l2eCOPwxwP3OTVLn6dul1C00eFy01xMIo/Gcnk/oMn9K2OK0itLaK1tlxDAgjjPuoHFFoCbQvG3I+VcszKe5wfepJOGxzXnpFz3rmXAwyNjvXgQsMgVJEg2sRXwVtvnHyqSW2RUznIz4piIAQDjNLYec5PNFi4cDFWFNLGNxO7vXLAqwKkZ71Jco24YIA9/FR92BcAkcDHFEA+Ft3xN5FfSAY471HE+cDFSHntwaU6iG07mOAvJPsPNZT1jMfvaXb4WWa4DHnkAngftWmX0xW3MZBzOwjHH6n+grHvtL1FW1NFgVdsB3MP1z/itRQTcqjlkzg4zSO/j2sdo8U4uo8zExqSGH81DXUOYwyLu8VppVZoeSwBofIzhuDTq5tz8WV7expZcW6DkqQT5pCLaM/Kuo5mi48UNl42I8CpA4Yc1Adb6o1vMsoHb51brLrgxQbVmaNsY4PNUMord2X96iKx53eoc/I0Ylx1LrCa42Bbj8jggr/muz1ncvyZeT7ZqlqYscs5YnirN03oFre3UL6iZGt2dA0aEDcCecn2qxNH6Hsm1OIdS3qbWkVoLRTwNh/PJ9TjA+WT5q1spkjZuBj+tTqIRCIYEVIIlCoiYCoo4A4/So+I8fAwHfnjNZoLnAOOK+CAqCR/8AFTOMMDjtX23Azjv4rLSPaseMDiou5ODjOcA1Kc4PHavQmP6VB7bDBO4DJo0OgH+3Qe7BBzmpxKMfl/rUhM21tz45PFDbQD3G7PapH/3WHioT/wCKH0qiEwAqc+9T5GOaFyd1TDsPqKkg1ELIyfERsgkkBz54XP7cV+fepZXvr2Zg3xSMRgftW/6rxNq4HYWwx8uGrAkAOpwZGfxF71uFeIYRLECRj4BjHmoGtgM5GAaZwgC3hwPC1zejj9aCql5GFkZeflQMsahGDjJPbNO7wD1DxSm7/wByOtQUjuIyW4HegnUqeKdSAZbils3cUgJ8Ve4PmpD3rmWpkVZQhpBuGfNX/RYNluocEEYziqZowzMmeeRV8s//AA8n1FFaM76/uLB0uNMt5ItTQFpAjD0rmMc8jzxn5jFWjQdb0/X7My6dIBIqgzQM2WjP+RQdgqlNSyo/Dj+Dj8v5e3tVTQC2+0rSfuw9HfJEH9P4d2Q2c475wM1lNCk2qxznB7cV8T8IAFTXPc/+o396hFZqcbe/HevXBI7eKkWuv4v0qQH5Nwa63fOicDPavsD2qT//2Q=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http://www.mrdowling.com/images/702augus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269557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Wounds to heal</a:t>
            </a:r>
          </a:p>
          <a:p>
            <a:pPr lvl="1"/>
            <a:r>
              <a:rPr lang="en-US" dirty="0" err="1" smtClean="0"/>
              <a:t>Gov’t</a:t>
            </a:r>
            <a:r>
              <a:rPr lang="en-US" dirty="0" smtClean="0"/>
              <a:t> required rebuilding</a:t>
            </a:r>
          </a:p>
          <a:p>
            <a:pPr lvl="1"/>
            <a:r>
              <a:rPr lang="en-US" dirty="0" smtClean="0"/>
              <a:t>Army needed demobilizing</a:t>
            </a:r>
          </a:p>
          <a:p>
            <a:pPr lvl="1"/>
            <a:r>
              <a:rPr lang="en-US" dirty="0" smtClean="0"/>
              <a:t>Provinces needed welfare and care</a:t>
            </a:r>
          </a:p>
          <a:p>
            <a:pPr lvl="1"/>
            <a:r>
              <a:rPr lang="en-US" dirty="0" smtClean="0"/>
              <a:t>Frontiers required protection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Augustus</a:t>
            </a:r>
            <a:endParaRPr lang="en-US" dirty="0"/>
          </a:p>
        </p:txBody>
      </p:sp>
      <p:pic>
        <p:nvPicPr>
          <p:cNvPr id="4" name="Picture 6" descr="http://www.mrdowling.com/images/702augus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269557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572000"/>
          </a:xfrm>
        </p:spPr>
        <p:txBody>
          <a:bodyPr/>
          <a:lstStyle/>
          <a:p>
            <a:r>
              <a:rPr lang="en-US" dirty="0" smtClean="0"/>
              <a:t>Place in </a:t>
            </a:r>
            <a:r>
              <a:rPr lang="en-US" dirty="0" err="1" smtClean="0"/>
              <a:t>gov’t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He is “1</a:t>
            </a:r>
            <a:r>
              <a:rPr lang="en-US" baseline="30000" dirty="0" smtClean="0"/>
              <a:t>st</a:t>
            </a:r>
            <a:r>
              <a:rPr lang="en-US" dirty="0" smtClean="0"/>
              <a:t> Citizen of the State”</a:t>
            </a:r>
          </a:p>
          <a:p>
            <a:pPr lvl="2"/>
            <a:r>
              <a:rPr lang="en-US" dirty="0" smtClean="0"/>
              <a:t>Held consulship and all </a:t>
            </a:r>
            <a:r>
              <a:rPr lang="en-US" dirty="0" err="1" smtClean="0"/>
              <a:t>tribuneships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He gave Senate tremendous responsibilities</a:t>
            </a:r>
          </a:p>
          <a:p>
            <a:pPr lvl="2"/>
            <a:r>
              <a:rPr lang="en-US" dirty="0" smtClean="0"/>
              <a:t>But they had no power</a:t>
            </a:r>
          </a:p>
          <a:p>
            <a:pPr lvl="2"/>
            <a:r>
              <a:rPr lang="en-US" dirty="0" smtClean="0"/>
              <a:t>So Augustus got the responsibility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Augustus</a:t>
            </a:r>
            <a:endParaRPr lang="en-US" dirty="0"/>
          </a:p>
        </p:txBody>
      </p:sp>
      <p:pic>
        <p:nvPicPr>
          <p:cNvPr id="4" name="Picture 6" descr="http://www.mrdowling.com/images/702augus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269557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bible.ca/maps/maps-roman-empire-peak-150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9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effect, created constitutional monarchy</a:t>
            </a:r>
          </a:p>
          <a:p>
            <a:pPr lvl="1"/>
            <a:r>
              <a:rPr lang="en-US" dirty="0" smtClean="0"/>
              <a:t>Created office of emperor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Augustus</a:t>
            </a:r>
            <a:endParaRPr lang="en-US" dirty="0"/>
          </a:p>
        </p:txBody>
      </p:sp>
      <p:pic>
        <p:nvPicPr>
          <p:cNvPr id="4" name="Picture 6" descr="http://www.mrdowling.com/images/702augus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352800"/>
            <a:ext cx="269557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Solutions to </a:t>
            </a:r>
            <a:r>
              <a:rPr lang="en-US" dirty="0" err="1" smtClean="0"/>
              <a:t>probs</a:t>
            </a:r>
            <a:endParaRPr lang="en-US" dirty="0" smtClean="0"/>
          </a:p>
          <a:p>
            <a:pPr lvl="1"/>
            <a:r>
              <a:rPr lang="en-US" dirty="0" smtClean="0"/>
              <a:t>Army: unsolved</a:t>
            </a:r>
          </a:p>
          <a:p>
            <a:pPr lvl="2"/>
            <a:r>
              <a:rPr lang="en-US" dirty="0" smtClean="0"/>
              <a:t>Armies stayed loyal to commander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Provinces</a:t>
            </a:r>
          </a:p>
          <a:p>
            <a:pPr lvl="2"/>
            <a:r>
              <a:rPr lang="en-US" dirty="0" smtClean="0"/>
              <a:t>Encouraged self-rule</a:t>
            </a:r>
          </a:p>
          <a:p>
            <a:pPr lvl="2"/>
            <a:r>
              <a:rPr lang="en-US" dirty="0" smtClean="0"/>
              <a:t>Continued expansion in north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Augustus created stability and prosperity</a:t>
            </a:r>
          </a:p>
          <a:p>
            <a:pPr lvl="2"/>
            <a:r>
              <a:rPr lang="en-US" i="1" dirty="0" err="1" smtClean="0"/>
              <a:t>Pax</a:t>
            </a:r>
            <a:r>
              <a:rPr lang="en-US" i="1" dirty="0" smtClean="0"/>
              <a:t> </a:t>
            </a:r>
            <a:r>
              <a:rPr lang="en-US" i="1" dirty="0" err="1" smtClean="0"/>
              <a:t>Romana</a:t>
            </a:r>
            <a:r>
              <a:rPr lang="en-US" i="1" dirty="0" smtClean="0"/>
              <a:t> (</a:t>
            </a:r>
            <a:r>
              <a:rPr lang="en-US" dirty="0" smtClean="0"/>
              <a:t>Roman Peace) Golden Age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Augustus</a:t>
            </a:r>
            <a:endParaRPr lang="en-US" dirty="0"/>
          </a:p>
        </p:txBody>
      </p:sp>
      <p:pic>
        <p:nvPicPr>
          <p:cNvPr id="4" name="Picture 6" descr="http://www.mrdowling.com/images/702augus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269557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Pax</a:t>
            </a:r>
            <a:r>
              <a:rPr lang="en-US" b="1" dirty="0" smtClean="0"/>
              <a:t> </a:t>
            </a:r>
            <a:r>
              <a:rPr lang="en-US" b="1" dirty="0" err="1" smtClean="0"/>
              <a:t>Romana</a:t>
            </a:r>
            <a:r>
              <a:rPr lang="en-US" b="1" dirty="0" smtClean="0"/>
              <a:t> – the “Roman peace”</a:t>
            </a:r>
          </a:p>
          <a:p>
            <a:pPr lvl="1" eaLnBrk="1" hangingPunct="1"/>
            <a:r>
              <a:rPr lang="en-US" b="1" dirty="0" smtClean="0"/>
              <a:t>Lasts 200 years</a:t>
            </a:r>
          </a:p>
          <a:p>
            <a:pPr lvl="1" eaLnBrk="1" hangingPunct="1"/>
            <a:r>
              <a:rPr lang="en-US" b="1" dirty="0" smtClean="0"/>
              <a:t>A period of relative peace that allowed trade and communication to flourish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038600" cy="4572000"/>
          </a:xfrm>
        </p:spPr>
        <p:txBody>
          <a:bodyPr>
            <a:normAutofit/>
          </a:bodyPr>
          <a:lstStyle/>
          <a:p>
            <a:pPr lvl="1" eaLnBrk="1" hangingPunct="1"/>
            <a:endParaRPr lang="en-US" sz="2200" b="1" dirty="0" smtClean="0"/>
          </a:p>
          <a:p>
            <a:pPr eaLnBrk="1" hangingPunct="1"/>
            <a:r>
              <a:rPr lang="en-US" sz="2400" b="1" dirty="0" smtClean="0"/>
              <a:t>Roman Law</a:t>
            </a:r>
          </a:p>
          <a:p>
            <a:pPr lvl="1" eaLnBrk="1" hangingPunct="1"/>
            <a:r>
              <a:rPr lang="en-US" sz="2200" b="1" dirty="0" smtClean="0"/>
              <a:t>12 Tables  - early written laws</a:t>
            </a:r>
          </a:p>
          <a:p>
            <a:pPr lvl="1" eaLnBrk="1" hangingPunct="1"/>
            <a:r>
              <a:rPr lang="en-US" sz="2200" b="1" dirty="0" smtClean="0"/>
              <a:t>Law of Nations – natural laws that could govern any peoples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Social</a:t>
            </a:r>
            <a:endParaRPr b="1"/>
          </a:p>
        </p:txBody>
      </p:sp>
      <p:pic>
        <p:nvPicPr>
          <p:cNvPr id="15364" name="Picture 5" descr="cla6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35925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715000" y="5410200"/>
            <a:ext cx="289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Trial before a judge and innocent until proven guilty -  Roman ideas!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Cities grew (especially Rome)</a:t>
            </a:r>
          </a:p>
          <a:p>
            <a:pPr lvl="1"/>
            <a:r>
              <a:rPr lang="en-US" dirty="0" smtClean="0"/>
              <a:t>To feed: emperor provided citizens with free bread, oil, and wine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Entertainment</a:t>
            </a:r>
          </a:p>
          <a:p>
            <a:endParaRPr lang="en-US" dirty="0" smtClean="0"/>
          </a:p>
          <a:p>
            <a:r>
              <a:rPr lang="en-US" dirty="0" smtClean="0"/>
              <a:t>“Bread and Circus”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Social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Agriculture boomed (went way of small tenant farming)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endParaRPr smtClean="0">
              <a:ln>
                <a:noFill/>
              </a:ln>
              <a:effectLst/>
            </a:endParaRPr>
          </a:p>
        </p:txBody>
      </p:sp>
      <p:pic>
        <p:nvPicPr>
          <p:cNvPr id="22532" name="Picture 4" descr="Image:2006 0814Histria Road Market200604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04800" y="0"/>
            <a:ext cx="8229600" cy="990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Economic</a:t>
            </a:r>
          </a:p>
        </p:txBody>
      </p:sp>
      <p:pic>
        <p:nvPicPr>
          <p:cNvPr id="22534" name="Picture 5" descr="milest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2362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http://portal.bentonville.k12.ar.us/aawilliams/Maps2/Roman%20Road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28600"/>
            <a:ext cx="383857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81000" y="990600"/>
            <a:ext cx="4724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n-US" sz="2400" b="1" dirty="0">
                <a:solidFill>
                  <a:schemeClr val="bg1"/>
                </a:solidFill>
                <a:latin typeface="Constantia" pitchFamily="18" charset="0"/>
              </a:rPr>
              <a:t>Roman Roads</a:t>
            </a:r>
          </a:p>
          <a:p>
            <a:pPr marL="730250" lvl="1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n-US" sz="2400" b="1" dirty="0">
                <a:solidFill>
                  <a:schemeClr val="bg1"/>
                </a:solidFill>
                <a:latin typeface="Constantia" pitchFamily="18" charset="0"/>
              </a:rPr>
              <a:t>“all roads lead to Rome”</a:t>
            </a:r>
          </a:p>
          <a:p>
            <a:pPr marL="730250" lvl="1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n-US" sz="2400" b="1" dirty="0">
                <a:solidFill>
                  <a:schemeClr val="bg1"/>
                </a:solidFill>
                <a:latin typeface="Constantia" pitchFamily="18" charset="0"/>
              </a:rPr>
              <a:t>Many European cities get their starts under the Romans</a:t>
            </a:r>
          </a:p>
          <a:p>
            <a:pPr marL="1187450" lvl="2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n-US" sz="2400" b="1" dirty="0">
                <a:solidFill>
                  <a:schemeClr val="bg1"/>
                </a:solidFill>
                <a:latin typeface="Constantia" pitchFamily="18" charset="0"/>
              </a:rPr>
              <a:t>London </a:t>
            </a:r>
          </a:p>
          <a:p>
            <a:pPr marL="1187450" lvl="2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n-US" sz="2400" b="1" dirty="0">
                <a:solidFill>
                  <a:schemeClr val="bg1"/>
                </a:solidFill>
                <a:latin typeface="Constantia" pitchFamily="18" charset="0"/>
              </a:rPr>
              <a:t>Paris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n-US" sz="26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Constantia" pitchFamily="18" charset="0"/>
              </a:rPr>
              <a:t>Roman Roads</a:t>
            </a:r>
          </a:p>
          <a:p>
            <a:pPr marL="730250" lvl="1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b="1" dirty="0" smtClean="0">
                <a:solidFill>
                  <a:schemeClr val="bg1"/>
                </a:solidFill>
                <a:latin typeface="Constantia" pitchFamily="18" charset="0"/>
              </a:rPr>
              <a:t>“all roads lead to Rome”</a:t>
            </a:r>
          </a:p>
          <a:p>
            <a:pPr marL="730250" lvl="1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b="1" dirty="0" smtClean="0">
                <a:solidFill>
                  <a:schemeClr val="bg1"/>
                </a:solidFill>
                <a:latin typeface="Constantia" pitchFamily="18" charset="0"/>
              </a:rPr>
              <a:t>Many European cities get their starts under the Romans</a:t>
            </a:r>
          </a:p>
          <a:p>
            <a:pPr marL="1187450" lvl="2" indent="-273050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Constantia" pitchFamily="18" charset="0"/>
              </a:rPr>
              <a:t>London </a:t>
            </a:r>
          </a:p>
          <a:p>
            <a:pPr marL="1187450" lvl="2" indent="-273050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Constantia" pitchFamily="18" charset="0"/>
              </a:rPr>
              <a:t>Paris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Economic</a:t>
            </a:r>
            <a:endParaRPr lang="en-US" dirty="0"/>
          </a:p>
        </p:txBody>
      </p:sp>
      <p:pic>
        <p:nvPicPr>
          <p:cNvPr id="4" name="Picture 4" descr="http://files2.ahead.com/7f9008f9602e434aad1439e2d3bf7a81/RomanTradeRoutes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16609"/>
            <a:ext cx="7467600" cy="5588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Rome expanded east (clashed with </a:t>
            </a:r>
            <a:r>
              <a:rPr lang="en-US" dirty="0" err="1" smtClean="0"/>
              <a:t>Parthians</a:t>
            </a:r>
            <a:r>
              <a:rPr lang="en-US" dirty="0" smtClean="0"/>
              <a:t> in Iran and later </a:t>
            </a:r>
            <a:r>
              <a:rPr lang="en-US" dirty="0" err="1" smtClean="0"/>
              <a:t>Sasanids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China expanded west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Parthians</a:t>
            </a:r>
            <a:r>
              <a:rPr lang="en-US" dirty="0" smtClean="0"/>
              <a:t> acted as middlemen</a:t>
            </a:r>
          </a:p>
          <a:p>
            <a:pPr lvl="2"/>
            <a:r>
              <a:rPr lang="en-US" dirty="0" smtClean="0"/>
              <a:t>Silk from China</a:t>
            </a:r>
          </a:p>
          <a:p>
            <a:pPr lvl="2"/>
            <a:r>
              <a:rPr lang="en-US" dirty="0" smtClean="0"/>
              <a:t>Glassware, slaves, and gems from Rome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Economic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Founded 753 BCE</a:t>
            </a:r>
          </a:p>
          <a:p>
            <a:r>
              <a:rPr lang="en-US" dirty="0" smtClean="0"/>
              <a:t>Tibur River/7 hills</a:t>
            </a:r>
            <a:endParaRPr lang="en-US" dirty="0"/>
          </a:p>
        </p:txBody>
      </p:sp>
      <p:pic>
        <p:nvPicPr>
          <p:cNvPr id="4098" name="Picture 2" descr="http://www.clovisusd.k12.ca.us/calonline/worldhistory1/module01/01image/0103MapOfAncientIta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267200" cy="4394063"/>
          </a:xfrm>
          <a:prstGeom prst="rect">
            <a:avLst/>
          </a:prstGeom>
          <a:noFill/>
        </p:spPr>
      </p:pic>
      <p:pic>
        <p:nvPicPr>
          <p:cNvPr id="7170" name="Picture 2" descr="http://t1.gstatic.com/images?q=tbn:ANd9GcTk68fhXujSvpEzDsveAM0A7Cl8MdyVgtwduJB3qEKSU9srUOSlE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76603"/>
            <a:ext cx="4114800" cy="408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sailed to Indus River</a:t>
            </a:r>
          </a:p>
          <a:p>
            <a:r>
              <a:rPr lang="en-US" dirty="0" smtClean="0"/>
              <a:t>Sailors reached East Indies and traded with Chinese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Other contacts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roads, and expansion of provinces, Europe is Romanized</a:t>
            </a:r>
          </a:p>
          <a:p>
            <a:endParaRPr lang="en-US" dirty="0" smtClean="0"/>
          </a:p>
          <a:p>
            <a:r>
              <a:rPr lang="en-US" dirty="0" smtClean="0"/>
              <a:t>Frontiers secured</a:t>
            </a:r>
          </a:p>
          <a:p>
            <a:pPr lvl="1"/>
            <a:r>
              <a:rPr lang="en-US" dirty="0" smtClean="0"/>
              <a:t>Army goes from mobile to defensive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4572000"/>
          </a:xfrm>
        </p:spPr>
        <p:txBody>
          <a:bodyPr/>
          <a:lstStyle/>
          <a:p>
            <a:pPr eaLnBrk="1" hangingPunct="1"/>
            <a:r>
              <a:rPr lang="en-US" b="1" smtClean="0"/>
              <a:t>Early religion – similar to Greek gods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Christianity</a:t>
            </a:r>
          </a:p>
          <a:p>
            <a:pPr lvl="1" eaLnBrk="1" hangingPunct="1"/>
            <a:r>
              <a:rPr lang="en-US" b="1" smtClean="0"/>
              <a:t>Jesus – historical figure</a:t>
            </a:r>
          </a:p>
          <a:p>
            <a:pPr eaLnBrk="1" hangingPunct="1"/>
            <a:endParaRPr lang="en-US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Religious</a:t>
            </a:r>
            <a:endParaRPr b="1"/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5334000" y="4724400"/>
            <a:ext cx="32924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Jesus was imprisoned, condemned and executed by crucifixion, a punishment usually reserved for common criminals. The instrument of his death – the cross – is the most important symbol in the Christian faith.</a:t>
            </a:r>
          </a:p>
        </p:txBody>
      </p:sp>
      <p:pic>
        <p:nvPicPr>
          <p:cNvPr id="23557" name="Picture 2" descr="http://www.restoredtraditions.com/images/products/thumb/pietr_jesu_christ_crucifixion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3124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72000"/>
          </a:xfrm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Paul – opened the religion to Gentiles (non-Jews)</a:t>
            </a:r>
          </a:p>
          <a:p>
            <a:pPr lvl="1" eaLnBrk="1" hangingPunct="1"/>
            <a:r>
              <a:rPr lang="en-US" b="1" dirty="0" smtClean="0"/>
              <a:t>Spread the word</a:t>
            </a:r>
          </a:p>
          <a:p>
            <a:pPr lvl="1"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Initially persecuted in Rome</a:t>
            </a:r>
          </a:p>
          <a:p>
            <a:pPr eaLnBrk="1" hangingPunct="1"/>
            <a:r>
              <a:rPr lang="en-US" b="1" dirty="0" smtClean="0"/>
              <a:t>312 CE – Emperor Constantine – </a:t>
            </a:r>
          </a:p>
          <a:p>
            <a:pPr lvl="1" eaLnBrk="1" hangingPunct="1"/>
            <a:r>
              <a:rPr lang="en-US" b="1" dirty="0" smtClean="0"/>
              <a:t>Edict of Milan “Christianity is okay!”</a:t>
            </a:r>
          </a:p>
          <a:p>
            <a:pPr eaLnBrk="1" hangingPunct="1"/>
            <a:r>
              <a:rPr lang="en-US" b="1" dirty="0" smtClean="0"/>
              <a:t>380 CE – Emperor Theodosius – Christianity becomes the official religion of the Empire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Religious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five good emperors:</a:t>
            </a:r>
          </a:p>
          <a:p>
            <a:pPr lvl="1"/>
            <a:r>
              <a:rPr lang="en-US" dirty="0" smtClean="0"/>
              <a:t>200s: civil war and barbarian invasions</a:t>
            </a:r>
          </a:p>
          <a:p>
            <a:pPr lvl="2"/>
            <a:r>
              <a:rPr lang="en-US" dirty="0" smtClean="0"/>
              <a:t>Economy shattered, cities shrunk, agriculture became manorial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Barracks emperors</a:t>
            </a:r>
          </a:p>
          <a:p>
            <a:r>
              <a:rPr lang="en-US" dirty="0" smtClean="0"/>
              <a:t>Invasions (Huns)</a:t>
            </a:r>
          </a:p>
          <a:p>
            <a:r>
              <a:rPr lang="en-US" dirty="0" smtClean="0"/>
              <a:t>Peasants turned to lords for protection</a:t>
            </a:r>
          </a:p>
          <a:p>
            <a:r>
              <a:rPr lang="en-US" dirty="0" smtClean="0"/>
              <a:t>Decentralization</a:t>
            </a:r>
          </a:p>
          <a:p>
            <a:r>
              <a:rPr lang="en-US" dirty="0" smtClean="0"/>
              <a:t>Local economies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Reconstruction/Reform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72000"/>
          </a:xfrm>
        </p:spPr>
        <p:txBody>
          <a:bodyPr/>
          <a:lstStyle/>
          <a:p>
            <a:r>
              <a:rPr lang="en-US" dirty="0" smtClean="0"/>
              <a:t>Diocletian (</a:t>
            </a:r>
            <a:r>
              <a:rPr lang="en-US" dirty="0" err="1" smtClean="0"/>
              <a:t>r</a:t>
            </a:r>
            <a:r>
              <a:rPr lang="en-US" dirty="0" smtClean="0"/>
              <a:t>. 284-305)</a:t>
            </a:r>
          </a:p>
          <a:p>
            <a:pPr lvl="1"/>
            <a:r>
              <a:rPr lang="en-US" dirty="0" smtClean="0"/>
              <a:t>Elevated emperor</a:t>
            </a:r>
          </a:p>
          <a:p>
            <a:pPr lvl="1"/>
            <a:r>
              <a:rPr lang="en-US" dirty="0" smtClean="0"/>
              <a:t>Divided empire</a:t>
            </a:r>
            <a:endParaRPr lang="en-US" dirty="0"/>
          </a:p>
        </p:txBody>
      </p:sp>
      <p:pic>
        <p:nvPicPr>
          <p:cNvPr id="92162" name="Picture 2" descr="http://www.xtimeline.com/__UserPic_Large/2142/ELT200709150054363121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350793"/>
            <a:ext cx="6248400" cy="4507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Reconstruction/Reform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Constantine (</a:t>
            </a:r>
            <a:r>
              <a:rPr lang="en-US" dirty="0" err="1" smtClean="0"/>
              <a:t>r</a:t>
            </a:r>
            <a:r>
              <a:rPr lang="en-US" dirty="0" smtClean="0"/>
              <a:t>. 306 – 337)</a:t>
            </a:r>
          </a:p>
          <a:p>
            <a:pPr lvl="1"/>
            <a:r>
              <a:rPr lang="en-US" dirty="0" smtClean="0"/>
              <a:t>Created second capital city (Constantinople)</a:t>
            </a:r>
          </a:p>
          <a:p>
            <a:pPr lvl="1"/>
            <a:r>
              <a:rPr lang="en-US" dirty="0" smtClean="0"/>
              <a:t>West was in decline</a:t>
            </a:r>
          </a:p>
          <a:p>
            <a:pPr lvl="1"/>
            <a:r>
              <a:rPr lang="en-US" dirty="0" smtClean="0"/>
              <a:t>East still had trade</a:t>
            </a:r>
          </a:p>
          <a:p>
            <a:pPr lvl="1"/>
            <a:r>
              <a:rPr lang="en-US" dirty="0" smtClean="0"/>
              <a:t>Tightened up control of army and bureaucracy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Reforms of Diocletian and Constantine were temporary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47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Germanic invasions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Barracks emperors – military coups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Obsession with silk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The Fall of Rome</a:t>
            </a:r>
            <a:endParaRPr b="1"/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606675" y="2971800"/>
            <a:ext cx="22860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/>
              <a:t>Social</a:t>
            </a:r>
          </a:p>
          <a:p>
            <a:r>
              <a:rPr lang="en-US" sz="1600" dirty="0"/>
              <a:t>– Decline in interest in public affairs.</a:t>
            </a:r>
          </a:p>
          <a:p>
            <a:r>
              <a:rPr lang="en-US" sz="1600" dirty="0"/>
              <a:t>– Low confidence in empire.</a:t>
            </a:r>
          </a:p>
          <a:p>
            <a:r>
              <a:rPr lang="en-US" sz="1600" dirty="0"/>
              <a:t>– Disloyalty, lack of patriotism, corruption.</a:t>
            </a:r>
          </a:p>
          <a:p>
            <a:r>
              <a:rPr lang="en-US" sz="1600" dirty="0"/>
              <a:t>– Large inequality between rich and poor.</a:t>
            </a:r>
          </a:p>
          <a:p>
            <a:r>
              <a:rPr lang="en-US" sz="1600" dirty="0"/>
              <a:t>– Decline in population due to disease and food shortage.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304800" y="2971800"/>
            <a:ext cx="222567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/>
              <a:t>Political                 </a:t>
            </a:r>
            <a:endParaRPr lang="en-US" dirty="0"/>
          </a:p>
          <a:p>
            <a:r>
              <a:rPr lang="en-US" sz="1600" dirty="0"/>
              <a:t>– Office seen as burden, not reward.</a:t>
            </a:r>
          </a:p>
          <a:p>
            <a:r>
              <a:rPr lang="en-US" sz="1600" dirty="0"/>
              <a:t>– Military interference in politics.</a:t>
            </a:r>
          </a:p>
          <a:p>
            <a:r>
              <a:rPr lang="en-US" sz="1600" dirty="0"/>
              <a:t>– Civil war and unrest.</a:t>
            </a:r>
          </a:p>
          <a:p>
            <a:r>
              <a:rPr lang="en-US" sz="1600" dirty="0"/>
              <a:t>– Division of empire.</a:t>
            </a:r>
          </a:p>
          <a:p>
            <a:r>
              <a:rPr lang="en-US" sz="1600" dirty="0"/>
              <a:t>– Moving of capital to Byzantium.</a:t>
            </a:r>
            <a:endParaRPr lang="en-US" sz="1600" b="1" u="sng" dirty="0"/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4876800" y="2971800"/>
            <a:ext cx="18446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/>
              <a:t>Economic </a:t>
            </a:r>
            <a:r>
              <a:rPr lang="en-US" dirty="0"/>
              <a:t>          – </a:t>
            </a:r>
            <a:r>
              <a:rPr lang="en-US" sz="1600" dirty="0"/>
              <a:t>Poor harvests.</a:t>
            </a:r>
          </a:p>
          <a:p>
            <a:r>
              <a:rPr lang="en-US" sz="1600" dirty="0"/>
              <a:t>– Trade disruption.</a:t>
            </a:r>
          </a:p>
          <a:p>
            <a:r>
              <a:rPr lang="en-US" sz="1600" dirty="0"/>
              <a:t>– No more war plunder.</a:t>
            </a:r>
          </a:p>
          <a:p>
            <a:r>
              <a:rPr lang="en-US" sz="1600" dirty="0"/>
              <a:t>– Gold and silver drain.</a:t>
            </a:r>
          </a:p>
          <a:p>
            <a:r>
              <a:rPr lang="en-US" sz="1600" dirty="0"/>
              <a:t>– Inflation.</a:t>
            </a:r>
          </a:p>
          <a:p>
            <a:r>
              <a:rPr lang="en-US" sz="1600" dirty="0"/>
              <a:t>– Crushing taxes.</a:t>
            </a:r>
          </a:p>
          <a:p>
            <a:r>
              <a:rPr lang="en-US" sz="1600" dirty="0"/>
              <a:t>– Gap between rich and poor and increasingly poor West.</a:t>
            </a: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6858000" y="2971800"/>
            <a:ext cx="2073275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/>
              <a:t>Military</a:t>
            </a:r>
          </a:p>
          <a:p>
            <a:r>
              <a:rPr lang="en-US" sz="1600" dirty="0"/>
              <a:t>– Threat from northern European tribes.</a:t>
            </a:r>
          </a:p>
          <a:p>
            <a:r>
              <a:rPr lang="en-US" sz="1600" dirty="0"/>
              <a:t>– Low funds for defense.</a:t>
            </a:r>
          </a:p>
          <a:p>
            <a:r>
              <a:rPr lang="en-US" sz="1600" dirty="0"/>
              <a:t>– Problems recruiting Roman citizens; recruiting of non-Roman mercenaries.</a:t>
            </a:r>
          </a:p>
          <a:p>
            <a:r>
              <a:rPr lang="en-US" sz="1600" dirty="0"/>
              <a:t>– Decline in patriotism and loyalty among soldiers.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4572000"/>
          </a:xfrm>
        </p:spPr>
        <p:txBody>
          <a:bodyPr/>
          <a:lstStyle/>
          <a:p>
            <a:r>
              <a:rPr lang="en-US" dirty="0" smtClean="0"/>
              <a:t>395 East and West became independent</a:t>
            </a:r>
          </a:p>
          <a:p>
            <a:r>
              <a:rPr lang="en-US" dirty="0" smtClean="0"/>
              <a:t>400s continual barbarian invasion</a:t>
            </a:r>
          </a:p>
          <a:p>
            <a:r>
              <a:rPr lang="en-US" dirty="0" smtClean="0"/>
              <a:t>476 last emperor deposed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381000"/>
            <a:ext cx="8229600" cy="1219200"/>
          </a:xfrm>
        </p:spPr>
        <p:txBody>
          <a:bodyPr/>
          <a:lstStyle/>
          <a:p>
            <a:r>
              <a:rPr smtClean="0"/>
              <a:t>Fall</a:t>
            </a:r>
            <a:endParaRPr lang="en-US" dirty="0"/>
          </a:p>
        </p:txBody>
      </p:sp>
      <p:pic>
        <p:nvPicPr>
          <p:cNvPr id="88066" name="Picture 2" descr="http://www.tesorillo.com/aes/_map/map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58115"/>
            <a:ext cx="7086600" cy="4599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Etruscan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Forum – public area</a:t>
            </a:r>
          </a:p>
          <a:p>
            <a:endParaRPr lang="en-US" dirty="0"/>
          </a:p>
          <a:p>
            <a:r>
              <a:rPr lang="en-US" dirty="0" smtClean="0"/>
              <a:t>Rome goes from a collection of villages to a city</a:t>
            </a:r>
            <a:endParaRPr lang="en-US" dirty="0"/>
          </a:p>
        </p:txBody>
      </p:sp>
      <p:pic>
        <p:nvPicPr>
          <p:cNvPr id="4" name="Picture 2" descr="http://www.clovisusd.k12.ca.us/calonline/worldhistory1/module01/01image/0103MapOfAncientIta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267200" cy="439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wake of Rome: 3 major civilizations</a:t>
            </a:r>
          </a:p>
          <a:p>
            <a:pPr lvl="1"/>
            <a:r>
              <a:rPr lang="en-US" dirty="0" smtClean="0"/>
              <a:t>East (almost no change) = Byzantine Empire</a:t>
            </a:r>
          </a:p>
          <a:p>
            <a:pPr lvl="1"/>
            <a:r>
              <a:rPr lang="en-US" dirty="0" smtClean="0"/>
              <a:t>North Africa = Coptic</a:t>
            </a:r>
          </a:p>
          <a:p>
            <a:pPr lvl="1"/>
            <a:r>
              <a:rPr lang="en-US" dirty="0" smtClean="0"/>
              <a:t>Western Europe (most drastic change)</a:t>
            </a:r>
          </a:p>
          <a:p>
            <a:pPr lvl="2"/>
            <a:r>
              <a:rPr lang="en-US" dirty="0" smtClean="0"/>
              <a:t>Cut off from Roman legacy</a:t>
            </a:r>
          </a:p>
          <a:p>
            <a:pPr lvl="2"/>
            <a:r>
              <a:rPr lang="en-US" dirty="0" smtClean="0"/>
              <a:t>Dark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0" name="Picture 2" descr="http://www.theancientweb.com/images/explore/Italy_Barbarian_Kingd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239000" cy="600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509 BCE</a:t>
            </a:r>
          </a:p>
          <a:p>
            <a:pPr lvl="1"/>
            <a:r>
              <a:rPr lang="en-US" dirty="0" smtClean="0"/>
              <a:t>(Etruscans driven out across next century)</a:t>
            </a:r>
          </a:p>
          <a:p>
            <a:pPr lvl="1"/>
            <a:endParaRPr lang="en-US" dirty="0"/>
          </a:p>
          <a:p>
            <a:r>
              <a:rPr lang="en-US" dirty="0" smtClean="0"/>
              <a:t>390 BCE</a:t>
            </a:r>
          </a:p>
          <a:p>
            <a:pPr lvl="1"/>
            <a:r>
              <a:rPr lang="en-US" dirty="0" smtClean="0"/>
              <a:t>Celts sack Rome</a:t>
            </a:r>
          </a:p>
          <a:p>
            <a:pPr lvl="1"/>
            <a:r>
              <a:rPr lang="en-US" dirty="0" smtClean="0"/>
              <a:t>Rebuild</a:t>
            </a:r>
          </a:p>
          <a:p>
            <a:pPr lvl="2"/>
            <a:r>
              <a:rPr lang="en-US" dirty="0" smtClean="0"/>
              <a:t>Conquer rest of Italy</a:t>
            </a:r>
          </a:p>
          <a:p>
            <a:pPr lvl="3"/>
            <a:r>
              <a:rPr lang="en-US" dirty="0" smtClean="0"/>
              <a:t>Military</a:t>
            </a:r>
          </a:p>
          <a:p>
            <a:pPr lvl="3"/>
            <a:r>
              <a:rPr lang="en-US" dirty="0" smtClean="0"/>
              <a:t>Roads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Roman Government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“The Roman Senate and the people”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Government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Chief magistrates</a:t>
            </a:r>
          </a:p>
          <a:p>
            <a:pPr lvl="1"/>
            <a:r>
              <a:rPr lang="en-US"/>
              <a:t>Two Consuls</a:t>
            </a:r>
          </a:p>
          <a:p>
            <a:pPr lvl="1"/>
            <a:endParaRPr lang="en-US"/>
          </a:p>
          <a:p>
            <a:r>
              <a:rPr lang="en-US"/>
              <a:t>Magistrates</a:t>
            </a:r>
          </a:p>
          <a:p>
            <a:pPr lvl="1"/>
            <a:r>
              <a:rPr lang="en-US"/>
              <a:t>Censors</a:t>
            </a:r>
          </a:p>
          <a:p>
            <a:pPr lvl="1"/>
            <a:r>
              <a:rPr lang="en-US"/>
              <a:t>Quaestors</a:t>
            </a:r>
          </a:p>
          <a:p>
            <a:pPr lvl="1"/>
            <a:r>
              <a:rPr lang="en-US"/>
              <a:t>Praetors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Government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Senate</a:t>
            </a:r>
          </a:p>
          <a:p>
            <a:pPr lvl="1"/>
            <a:r>
              <a:rPr lang="en-US"/>
              <a:t>Advised consuls</a:t>
            </a:r>
          </a:p>
          <a:p>
            <a:pPr lvl="1"/>
            <a:r>
              <a:rPr lang="en-US"/>
              <a:t>Sat every year (stability)</a:t>
            </a:r>
          </a:p>
          <a:p>
            <a:pPr lvl="1"/>
            <a:r>
              <a:rPr lang="en-US"/>
              <a:t>Could not pass legislation – only advice</a:t>
            </a:r>
          </a:p>
          <a:p>
            <a:pPr lvl="1"/>
            <a:r>
              <a:rPr lang="en-US"/>
              <a:t>Eventually advice came to have force of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48511</TotalTime>
  <Words>1296</Words>
  <Application>Microsoft Office PowerPoint</Application>
  <PresentationFormat>On-screen Show (4:3)</PresentationFormat>
  <Paragraphs>312</Paragraphs>
  <Slides>51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Paper</vt:lpstr>
      <vt:lpstr>PowerPoint Presentation</vt:lpstr>
      <vt:lpstr>Politics</vt:lpstr>
      <vt:lpstr>PowerPoint Presentation</vt:lpstr>
      <vt:lpstr>Early Rome</vt:lpstr>
      <vt:lpstr>Etruscan Rule</vt:lpstr>
      <vt:lpstr>Republic</vt:lpstr>
      <vt:lpstr>Roman Government</vt:lpstr>
      <vt:lpstr>The Government</vt:lpstr>
      <vt:lpstr>The Government</vt:lpstr>
      <vt:lpstr>Social Division</vt:lpstr>
      <vt:lpstr>Social Conflict</vt:lpstr>
      <vt:lpstr>Social Conflict</vt:lpstr>
      <vt:lpstr>Social Conflict</vt:lpstr>
      <vt:lpstr>Roman Expansion</vt:lpstr>
      <vt:lpstr>Roman Expansion</vt:lpstr>
      <vt:lpstr>The Roman Empire to 146 BCE</vt:lpstr>
      <vt:lpstr>The Roman Empire, c. 117 CE</vt:lpstr>
      <vt:lpstr>Roman Society</vt:lpstr>
      <vt:lpstr>Roman Society</vt:lpstr>
      <vt:lpstr>Roman Society</vt:lpstr>
      <vt:lpstr>Reform</vt:lpstr>
      <vt:lpstr>Reform</vt:lpstr>
      <vt:lpstr>Reform</vt:lpstr>
      <vt:lpstr>PowerPoint Presentation</vt:lpstr>
      <vt:lpstr>Caesar</vt:lpstr>
      <vt:lpstr>2nd Triumvirate</vt:lpstr>
      <vt:lpstr>Octavian</vt:lpstr>
      <vt:lpstr>Augustus</vt:lpstr>
      <vt:lpstr>Augustus</vt:lpstr>
      <vt:lpstr>Augustus</vt:lpstr>
      <vt:lpstr>Augustus</vt:lpstr>
      <vt:lpstr>PowerPoint Presentation</vt:lpstr>
      <vt:lpstr>Social</vt:lpstr>
      <vt:lpstr>Social</vt:lpstr>
      <vt:lpstr>Economic</vt:lpstr>
      <vt:lpstr>PowerPoint Presentation</vt:lpstr>
      <vt:lpstr>PowerPoint Presentation</vt:lpstr>
      <vt:lpstr>Economic</vt:lpstr>
      <vt:lpstr>Economic</vt:lpstr>
      <vt:lpstr>Other contacts</vt:lpstr>
      <vt:lpstr>PowerPoint Presentation</vt:lpstr>
      <vt:lpstr>Religious</vt:lpstr>
      <vt:lpstr>Religious</vt:lpstr>
      <vt:lpstr>PowerPoint Presentation</vt:lpstr>
      <vt:lpstr>Problems</vt:lpstr>
      <vt:lpstr>Reconstruction/Reform</vt:lpstr>
      <vt:lpstr>Reconstruction/Reform</vt:lpstr>
      <vt:lpstr>The Fall of Rome</vt:lpstr>
      <vt:lpstr>Fall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Crean</dc:creator>
  <cp:lastModifiedBy>Kevin Crean</cp:lastModifiedBy>
  <cp:revision>1249</cp:revision>
  <cp:lastPrinted>1601-01-01T00:00:00Z</cp:lastPrinted>
  <dcterms:created xsi:type="dcterms:W3CDTF">1601-01-01T00:00:00Z</dcterms:created>
  <dcterms:modified xsi:type="dcterms:W3CDTF">2014-09-10T20:13:48Z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