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88" r:id="rId19"/>
    <p:sldId id="289" r:id="rId20"/>
    <p:sldId id="291" r:id="rId21"/>
    <p:sldId id="274" r:id="rId22"/>
    <p:sldId id="295" r:id="rId23"/>
    <p:sldId id="296" r:id="rId24"/>
    <p:sldId id="298" r:id="rId25"/>
    <p:sldId id="299" r:id="rId26"/>
    <p:sldId id="275" r:id="rId27"/>
    <p:sldId id="285" r:id="rId28"/>
    <p:sldId id="286" r:id="rId29"/>
    <p:sldId id="273" r:id="rId30"/>
    <p:sldId id="283" r:id="rId31"/>
    <p:sldId id="284" r:id="rId32"/>
    <p:sldId id="287" r:id="rId33"/>
    <p:sldId id="292" r:id="rId34"/>
    <p:sldId id="293" r:id="rId35"/>
    <p:sldId id="294" r:id="rId36"/>
    <p:sldId id="277" r:id="rId37"/>
    <p:sldId id="276" r:id="rId38"/>
    <p:sldId id="308" r:id="rId39"/>
    <p:sldId id="300" r:id="rId40"/>
    <p:sldId id="281" r:id="rId41"/>
    <p:sldId id="301" r:id="rId42"/>
    <p:sldId id="302" r:id="rId43"/>
    <p:sldId id="303" r:id="rId44"/>
    <p:sldId id="282" r:id="rId45"/>
    <p:sldId id="307" r:id="rId46"/>
    <p:sldId id="305" r:id="rId47"/>
    <p:sldId id="304" r:id="rId48"/>
    <p:sldId id="290" r:id="rId49"/>
    <p:sldId id="297" r:id="rId50"/>
    <p:sldId id="309"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528"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DB662CE-3982-47A3-AB52-DF1496FE282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E9BC-8C69-4FB6-880A-89F167764E9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B662CE-3982-47A3-AB52-DF1496FE282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B662CE-3982-47A3-AB52-DF1496FE2825}" type="datetimeFigureOut">
              <a:rPr lang="en-US" smtClean="0"/>
              <a:pPr/>
              <a:t>2/27/2014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B662CE-3982-47A3-AB52-DF1496FE282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B662CE-3982-47A3-AB52-DF1496FE282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E9BC-8C69-4FB6-880A-89F167764E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B662CE-3982-47A3-AB52-DF1496FE2825}"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B662CE-3982-47A3-AB52-DF1496FE2825}"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B662CE-3982-47A3-AB52-DF1496FE2825}"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662CE-3982-47A3-AB52-DF1496FE2825}"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CE9BC-8C69-4FB6-880A-89F167764E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B662CE-3982-47A3-AB52-DF1496FE2825}"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CE9BC-8C69-4FB6-880A-89F167764E9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B662CE-3982-47A3-AB52-DF1496FE2825}" type="datetimeFigureOut">
              <a:rPr lang="en-US" smtClean="0"/>
              <a:pPr/>
              <a:t>2/27/2014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11CE9BC-8C69-4FB6-880A-89F167764E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B662CE-3982-47A3-AB52-DF1496FE2825}" type="datetimeFigureOut">
              <a:rPr lang="en-US" smtClean="0"/>
              <a:pPr/>
              <a:t>2/27/2014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11CE9BC-8C69-4FB6-880A-89F167764E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Industrial Revolution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Revolution in Britain</a:t>
            </a:r>
            <a:endParaRPr lang="en-US" dirty="0"/>
          </a:p>
        </p:txBody>
      </p:sp>
      <p:sp>
        <p:nvSpPr>
          <p:cNvPr id="3" name="Content Placeholder 2"/>
          <p:cNvSpPr>
            <a:spLocks noGrp="1"/>
          </p:cNvSpPr>
          <p:nvPr>
            <p:ph idx="1"/>
          </p:nvPr>
        </p:nvSpPr>
        <p:spPr/>
        <p:txBody>
          <a:bodyPr>
            <a:normAutofit lnSpcReduction="10000"/>
          </a:bodyPr>
          <a:lstStyle/>
          <a:p>
            <a:r>
              <a:rPr lang="en-US" dirty="0" smtClean="0"/>
              <a:t>Why? </a:t>
            </a:r>
          </a:p>
          <a:p>
            <a:pPr lvl="1"/>
            <a:r>
              <a:rPr lang="en-US" dirty="0" smtClean="0"/>
              <a:t>Geography</a:t>
            </a:r>
          </a:p>
          <a:p>
            <a:pPr lvl="2"/>
            <a:r>
              <a:rPr lang="en-US" dirty="0" smtClean="0"/>
              <a:t>Rivers and ports</a:t>
            </a:r>
          </a:p>
          <a:p>
            <a:pPr lvl="2"/>
            <a:r>
              <a:rPr lang="en-US" dirty="0" smtClean="0"/>
              <a:t>Iron and coal deposits</a:t>
            </a:r>
          </a:p>
          <a:p>
            <a:pPr lvl="1"/>
            <a:r>
              <a:rPr lang="en-US" dirty="0" smtClean="0"/>
              <a:t>Stable </a:t>
            </a:r>
            <a:r>
              <a:rPr lang="en-US" dirty="0" err="1" smtClean="0"/>
              <a:t>gov’t</a:t>
            </a:r>
            <a:r>
              <a:rPr lang="en-US" dirty="0" smtClean="0"/>
              <a:t> </a:t>
            </a:r>
          </a:p>
          <a:p>
            <a:pPr lvl="2"/>
            <a:r>
              <a:rPr lang="en-US" dirty="0" smtClean="0"/>
              <a:t>Made enclosure easy</a:t>
            </a:r>
          </a:p>
          <a:p>
            <a:pPr lvl="2"/>
            <a:r>
              <a:rPr lang="en-US" dirty="0" smtClean="0"/>
              <a:t>Powerful navy</a:t>
            </a:r>
          </a:p>
          <a:p>
            <a:pPr lvl="1"/>
            <a:r>
              <a:rPr lang="en-US" dirty="0" smtClean="0"/>
              <a:t>Empire</a:t>
            </a:r>
          </a:p>
          <a:p>
            <a:pPr lvl="2"/>
            <a:r>
              <a:rPr lang="en-US" dirty="0" smtClean="0"/>
              <a:t>Capital</a:t>
            </a:r>
          </a:p>
          <a:p>
            <a:pPr lvl="3"/>
            <a:r>
              <a:rPr lang="en-US" dirty="0" smtClean="0"/>
              <a:t>Allows enterprise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Starts with Textiles</a:t>
            </a:r>
            <a:endParaRPr lang="en-US" dirty="0"/>
          </a:p>
        </p:txBody>
      </p:sp>
      <p:sp>
        <p:nvSpPr>
          <p:cNvPr id="3" name="Content Placeholder 2"/>
          <p:cNvSpPr>
            <a:spLocks noGrp="1"/>
          </p:cNvSpPr>
          <p:nvPr>
            <p:ph idx="1"/>
          </p:nvPr>
        </p:nvSpPr>
        <p:spPr/>
        <p:txBody>
          <a:bodyPr>
            <a:normAutofit/>
          </a:bodyPr>
          <a:lstStyle/>
          <a:p>
            <a:r>
              <a:rPr lang="en-US" dirty="0" smtClean="0"/>
              <a:t>Old way: Putting out system</a:t>
            </a:r>
          </a:p>
          <a:p>
            <a:endParaRPr lang="en-US" dirty="0"/>
          </a:p>
          <a:p>
            <a:r>
              <a:rPr lang="en-US" dirty="0" smtClean="0"/>
              <a:t>Inventions improved</a:t>
            </a:r>
          </a:p>
          <a:p>
            <a:pPr lvl="1"/>
            <a:r>
              <a:rPr lang="en-US" dirty="0" smtClean="0"/>
              <a:t>Eventually weavers powered by water</a:t>
            </a:r>
          </a:p>
          <a:p>
            <a:pPr lvl="1"/>
            <a:r>
              <a:rPr lang="en-US" dirty="0" smtClean="0"/>
              <a:t>Eli Whitney invented cotton gin</a:t>
            </a:r>
          </a:p>
          <a:p>
            <a:pPr lvl="1"/>
            <a:endParaRPr lang="en-US" dirty="0"/>
          </a:p>
          <a:p>
            <a:r>
              <a:rPr lang="en-US" dirty="0" smtClean="0"/>
              <a:t>New inventions required larger buildings of production</a:t>
            </a:r>
          </a:p>
          <a:p>
            <a:pPr lvl="1"/>
            <a:r>
              <a:rPr lang="en-US" dirty="0" smtClean="0"/>
              <a:t>Factories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lstStyle/>
          <a:p>
            <a:r>
              <a:rPr lang="en-US" dirty="0" smtClean="0"/>
              <a:t>Goods and resources needed to transport faster and cheaper</a:t>
            </a:r>
          </a:p>
          <a:p>
            <a:pPr lvl="1"/>
            <a:r>
              <a:rPr lang="en-US" dirty="0" smtClean="0"/>
              <a:t>Canals</a:t>
            </a:r>
          </a:p>
          <a:p>
            <a:pPr lvl="1"/>
            <a:r>
              <a:rPr lang="en-US" dirty="0" smtClean="0"/>
              <a:t>Steam locomotive</a:t>
            </a:r>
          </a:p>
          <a:p>
            <a:pPr lvl="1"/>
            <a:r>
              <a:rPr lang="en-US" dirty="0" smtClean="0"/>
              <a:t>Steamships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 you need to run a successful textile factory?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sp>
        <p:nvSpPr>
          <p:cNvPr id="3" name="Content Placeholder 2"/>
          <p:cNvSpPr>
            <a:spLocks noGrp="1"/>
          </p:cNvSpPr>
          <p:nvPr>
            <p:ph idx="1"/>
          </p:nvPr>
        </p:nvSpPr>
        <p:spPr/>
        <p:txBody>
          <a:bodyPr/>
          <a:lstStyle/>
          <a:p>
            <a:r>
              <a:rPr lang="en-US" dirty="0" smtClean="0"/>
              <a:t>Movement of people to the cities</a:t>
            </a:r>
          </a:p>
          <a:p>
            <a:r>
              <a:rPr lang="en-US" dirty="0" smtClean="0"/>
              <a:t>Cities exploded</a:t>
            </a:r>
          </a:p>
          <a:p>
            <a:pPr lvl="1"/>
            <a:r>
              <a:rPr lang="en-US" dirty="0" smtClean="0"/>
              <a:t>Slums, poverty, harsh living conditions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chain reaction</a:t>
            </a:r>
            <a:endParaRPr lang="en-US" dirty="0"/>
          </a:p>
        </p:txBody>
      </p:sp>
      <p:sp>
        <p:nvSpPr>
          <p:cNvPr id="3" name="Content Placeholder 2"/>
          <p:cNvSpPr>
            <a:spLocks noGrp="1"/>
          </p:cNvSpPr>
          <p:nvPr>
            <p:ph idx="1"/>
          </p:nvPr>
        </p:nvSpPr>
        <p:spPr/>
        <p:txBody>
          <a:bodyPr/>
          <a:lstStyle/>
          <a:p>
            <a:r>
              <a:rPr lang="en-US" dirty="0" smtClean="0"/>
              <a:t>Efficient production </a:t>
            </a:r>
            <a:r>
              <a:rPr lang="en-US" dirty="0" smtClean="0">
                <a:sym typeface="Wingdings" pitchFamily="2" charset="2"/>
              </a:rPr>
              <a:t></a:t>
            </a:r>
            <a:r>
              <a:rPr lang="en-US" dirty="0" smtClean="0"/>
              <a:t> Higher quantities </a:t>
            </a:r>
            <a:r>
              <a:rPr lang="en-US" dirty="0" smtClean="0">
                <a:sym typeface="Wingdings" pitchFamily="2" charset="2"/>
              </a:rPr>
              <a:t> </a:t>
            </a:r>
            <a:r>
              <a:rPr lang="en-US" dirty="0" smtClean="0"/>
              <a:t>cheaper goods </a:t>
            </a:r>
            <a:r>
              <a:rPr lang="en-US" dirty="0" smtClean="0">
                <a:sym typeface="Wingdings" pitchFamily="2" charset="2"/>
              </a:rPr>
              <a:t> Goods became more affordable  more people bought them  higher demand  more development of production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has Industrialization affected your lives?</a:t>
            </a:r>
          </a:p>
          <a:p>
            <a:endParaRPr lang="en-US" dirty="0"/>
          </a:p>
          <a:p>
            <a:r>
              <a:rPr lang="en-US" dirty="0" smtClean="0"/>
              <a:t>How did affect people’s lives at the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Urbanization (move to the cities)</a:t>
            </a:r>
          </a:p>
          <a:p>
            <a:r>
              <a:rPr lang="en-US" dirty="0" smtClean="0"/>
              <a:t>New classes</a:t>
            </a:r>
          </a:p>
          <a:p>
            <a:pPr lvl="1"/>
            <a:r>
              <a:rPr lang="en-US" dirty="0" smtClean="0"/>
              <a:t>Middle Class (Bourgeoisie) </a:t>
            </a:r>
          </a:p>
          <a:p>
            <a:pPr lvl="2"/>
            <a:r>
              <a:rPr lang="en-US" dirty="0" smtClean="0"/>
              <a:t>Got rich on investing in factories and industry</a:t>
            </a:r>
          </a:p>
          <a:p>
            <a:pPr lvl="2"/>
            <a:r>
              <a:rPr lang="en-US" dirty="0" smtClean="0"/>
              <a:t>Took pride in their ability to get rich</a:t>
            </a:r>
          </a:p>
          <a:p>
            <a:pPr lvl="3"/>
            <a:r>
              <a:rPr lang="en-US" dirty="0" smtClean="0"/>
              <a:t>No sympathy for poor</a:t>
            </a:r>
          </a:p>
          <a:p>
            <a:pPr lvl="1"/>
            <a:endParaRPr lang="en-US" dirty="0"/>
          </a:p>
          <a:p>
            <a:pPr lvl="1"/>
            <a:r>
              <a:rPr lang="en-US" dirty="0" smtClean="0"/>
              <a:t>Working class (Proletariat)</a:t>
            </a:r>
          </a:p>
          <a:p>
            <a:pPr lvl="2"/>
            <a:r>
              <a:rPr lang="en-US" dirty="0" smtClean="0"/>
              <a:t>Underpaid</a:t>
            </a:r>
          </a:p>
          <a:p>
            <a:pPr lvl="2"/>
            <a:r>
              <a:rPr lang="en-US" dirty="0" smtClean="0"/>
              <a:t>Lived in terrible conditions in tenements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s://ir-newspaper.wikispaces.com/file/view/300_18445.jpg/43370021/300_18445.jpg"/>
          <p:cNvPicPr>
            <a:picLocks noChangeAspect="1" noChangeArrowheads="1"/>
          </p:cNvPicPr>
          <p:nvPr/>
        </p:nvPicPr>
        <p:blipFill>
          <a:blip r:embed="rId2" cstate="print"/>
          <a:srcRect/>
          <a:stretch>
            <a:fillRect/>
          </a:stretch>
        </p:blipFill>
        <p:spPr bwMode="auto">
          <a:xfrm>
            <a:off x="1219200" y="1219200"/>
            <a:ext cx="6477000" cy="49441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Industrial+revolution+child+labor+photos"/>
          <p:cNvPicPr>
            <a:picLocks noChangeAspect="1" noChangeArrowheads="1"/>
          </p:cNvPicPr>
          <p:nvPr/>
        </p:nvPicPr>
        <p:blipFill>
          <a:blip r:embed="rId2" cstate="print"/>
          <a:srcRect/>
          <a:stretch>
            <a:fillRect/>
          </a:stretch>
        </p:blipFill>
        <p:spPr bwMode="auto">
          <a:xfrm>
            <a:off x="762000" y="1219200"/>
            <a:ext cx="7825460" cy="5248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Massive sweeping change</a:t>
            </a:r>
          </a:p>
          <a:p>
            <a:pPr lvl="1"/>
            <a:r>
              <a:rPr lang="en-US" dirty="0" smtClean="0"/>
              <a:t>Production becomes systematic with machines</a:t>
            </a:r>
          </a:p>
          <a:p>
            <a:pPr lvl="1"/>
            <a:r>
              <a:rPr lang="en-US" dirty="0" smtClean="0"/>
              <a:t>Massive migration to the cities</a:t>
            </a:r>
          </a:p>
          <a:p>
            <a:pPr lvl="1"/>
            <a:r>
              <a:rPr lang="en-US" dirty="0" smtClean="0"/>
              <a:t>Rise of commercial and economic economy</a:t>
            </a:r>
          </a:p>
          <a:p>
            <a:pPr lvl="2"/>
            <a:r>
              <a:rPr lang="en-US" dirty="0" smtClean="0"/>
              <a:t>Creation of urban poor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Industrial+revolution+child+labor+photos"/>
          <p:cNvPicPr>
            <a:picLocks noChangeAspect="1" noChangeArrowheads="1"/>
          </p:cNvPicPr>
          <p:nvPr/>
        </p:nvPicPr>
        <p:blipFill>
          <a:blip r:embed="rId2" cstate="print"/>
          <a:srcRect/>
          <a:stretch>
            <a:fillRect/>
          </a:stretch>
        </p:blipFill>
        <p:spPr bwMode="auto">
          <a:xfrm>
            <a:off x="457200" y="381000"/>
            <a:ext cx="8305800" cy="618453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Conditions</a:t>
            </a:r>
            <a:endParaRPr lang="en-US" dirty="0"/>
          </a:p>
        </p:txBody>
      </p:sp>
      <p:sp>
        <p:nvSpPr>
          <p:cNvPr id="3" name="Content Placeholder 2"/>
          <p:cNvSpPr>
            <a:spLocks noGrp="1"/>
          </p:cNvSpPr>
          <p:nvPr>
            <p:ph idx="1"/>
          </p:nvPr>
        </p:nvSpPr>
        <p:spPr>
          <a:xfrm>
            <a:off x="0" y="1775191"/>
            <a:ext cx="5105400" cy="4854209"/>
          </a:xfrm>
        </p:spPr>
        <p:txBody>
          <a:bodyPr/>
          <a:lstStyle/>
          <a:p>
            <a:r>
              <a:rPr lang="en-US" dirty="0" smtClean="0"/>
              <a:t>Long hours</a:t>
            </a:r>
          </a:p>
          <a:p>
            <a:r>
              <a:rPr lang="en-US" dirty="0" smtClean="0"/>
              <a:t>No safety</a:t>
            </a:r>
          </a:p>
          <a:p>
            <a:pPr lvl="1"/>
            <a:r>
              <a:rPr lang="en-US" dirty="0" smtClean="0"/>
              <a:t>If you got sick or hurt, you were fired</a:t>
            </a:r>
            <a:endParaRPr lang="en-US" dirty="0"/>
          </a:p>
        </p:txBody>
      </p:sp>
      <p:pic>
        <p:nvPicPr>
          <p:cNvPr id="7170" name="Picture 2" descr="Industrial+revolution+child+labor+photos"/>
          <p:cNvPicPr>
            <a:picLocks noChangeAspect="1" noChangeArrowheads="1"/>
          </p:cNvPicPr>
          <p:nvPr/>
        </p:nvPicPr>
        <p:blipFill>
          <a:blip r:embed="rId2" cstate="print"/>
          <a:srcRect/>
          <a:stretch>
            <a:fillRect/>
          </a:stretch>
        </p:blipFill>
        <p:spPr bwMode="auto">
          <a:xfrm>
            <a:off x="4953000" y="2286000"/>
            <a:ext cx="3665574" cy="37528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http://1.bp.blogspot.com/-TiG1eJKctvo/Tbr8BCUZn2I/AAAAAAAAA6E/yu8iYnknKsM/s1600/Chicago+meatpacking.jpg"/>
          <p:cNvPicPr>
            <a:picLocks noChangeAspect="1" noChangeArrowheads="1"/>
          </p:cNvPicPr>
          <p:nvPr/>
        </p:nvPicPr>
        <p:blipFill>
          <a:blip r:embed="rId2" cstate="print"/>
          <a:srcRect/>
          <a:stretch>
            <a:fillRect/>
          </a:stretch>
        </p:blipFill>
        <p:spPr bwMode="auto">
          <a:xfrm>
            <a:off x="304800" y="762000"/>
            <a:ext cx="8162400" cy="579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chestofbooks.com/crafts/needlework/Clothing-And-Health/images/Fig-42-A-weaving-room-in-a-modern-factory.jpg"/>
          <p:cNvPicPr>
            <a:picLocks noChangeAspect="1" noChangeArrowheads="1"/>
          </p:cNvPicPr>
          <p:nvPr/>
        </p:nvPicPr>
        <p:blipFill>
          <a:blip r:embed="rId2" cstate="print"/>
          <a:srcRect/>
          <a:stretch>
            <a:fillRect/>
          </a:stretch>
        </p:blipFill>
        <p:spPr bwMode="auto">
          <a:xfrm>
            <a:off x="381000" y="838200"/>
            <a:ext cx="8458200" cy="55993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3.bp.blogspot.com/_9ppOYpMAdRI/TPoqM4OBPnI/AAAAAAAAAIE/ey2Lg1N4s2k/s1600/lotsofworkers.jpg"/>
          <p:cNvPicPr>
            <a:picLocks noChangeAspect="1" noChangeArrowheads="1"/>
          </p:cNvPicPr>
          <p:nvPr/>
        </p:nvPicPr>
        <p:blipFill>
          <a:blip r:embed="rId2" cstate="print"/>
          <a:srcRect/>
          <a:stretch>
            <a:fillRect/>
          </a:stretch>
        </p:blipFill>
        <p:spPr bwMode="auto">
          <a:xfrm>
            <a:off x="381000" y="215514"/>
            <a:ext cx="8458200" cy="66424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http://www.globallabourrights.org/admin/alerts/files/DSC07961-1.JPG"/>
          <p:cNvPicPr>
            <a:picLocks noChangeAspect="1" noChangeArrowheads="1"/>
          </p:cNvPicPr>
          <p:nvPr/>
        </p:nvPicPr>
        <p:blipFill>
          <a:blip r:embed="rId2" cstate="print"/>
          <a:srcRect/>
          <a:stretch>
            <a:fillRect/>
          </a:stretch>
        </p:blipFill>
        <p:spPr bwMode="auto">
          <a:xfrm>
            <a:off x="0" y="0"/>
            <a:ext cx="8534400" cy="639701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Conditions</a:t>
            </a:r>
            <a:endParaRPr lang="en-US" dirty="0"/>
          </a:p>
        </p:txBody>
      </p:sp>
      <p:sp>
        <p:nvSpPr>
          <p:cNvPr id="3" name="Content Placeholder 2"/>
          <p:cNvSpPr>
            <a:spLocks noGrp="1"/>
          </p:cNvSpPr>
          <p:nvPr>
            <p:ph idx="1"/>
          </p:nvPr>
        </p:nvSpPr>
        <p:spPr/>
        <p:txBody>
          <a:bodyPr/>
          <a:lstStyle/>
          <a:p>
            <a:r>
              <a:rPr lang="en-US" dirty="0" smtClean="0"/>
              <a:t>Conditions even worse (did get paid more)</a:t>
            </a:r>
          </a:p>
          <a:p>
            <a:r>
              <a:rPr lang="en-US" dirty="0" smtClean="0"/>
              <a:t>Dark, dusty, dangerous</a:t>
            </a:r>
          </a:p>
          <a:p>
            <a:r>
              <a:rPr lang="en-US" dirty="0" smtClean="0"/>
              <a:t>A lot of children</a:t>
            </a:r>
          </a:p>
          <a:p>
            <a:r>
              <a:rPr lang="en-US" dirty="0" smtClean="0"/>
              <a:t>Intense labor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descr="http://t3.gstatic.com/images?q=tbn:ANd9GcRd0Rj5gFqFVwdaBv7012R9Hc0aguV_LKX8S_XmnNI92EoUVTWjSs0d1twv"/>
          <p:cNvPicPr>
            <a:picLocks noChangeAspect="1" noChangeArrowheads="1"/>
          </p:cNvPicPr>
          <p:nvPr/>
        </p:nvPicPr>
        <p:blipFill>
          <a:blip r:embed="rId2" cstate="print"/>
          <a:srcRect/>
          <a:stretch>
            <a:fillRect/>
          </a:stretch>
        </p:blipFill>
        <p:spPr bwMode="auto">
          <a:xfrm>
            <a:off x="228600" y="457200"/>
            <a:ext cx="4538379" cy="2743200"/>
          </a:xfrm>
          <a:prstGeom prst="rect">
            <a:avLst/>
          </a:prstGeom>
          <a:noFill/>
        </p:spPr>
      </p:pic>
      <p:pic>
        <p:nvPicPr>
          <p:cNvPr id="37892" name="Picture 4" descr="Catalogue ref:ZHC 2/79; Print of children working in a mine"/>
          <p:cNvPicPr>
            <a:picLocks noChangeAspect="1" noChangeArrowheads="1"/>
          </p:cNvPicPr>
          <p:nvPr/>
        </p:nvPicPr>
        <p:blipFill>
          <a:blip r:embed="rId3" cstate="print"/>
          <a:srcRect/>
          <a:stretch>
            <a:fillRect/>
          </a:stretch>
        </p:blipFill>
        <p:spPr bwMode="auto">
          <a:xfrm>
            <a:off x="3962400" y="3276600"/>
            <a:ext cx="4724400" cy="2676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evergreen.loyola.edu/sscalenghe/www/images/Industrial_Revolution_Child_Labor.jpg"/>
          <p:cNvPicPr>
            <a:picLocks noChangeAspect="1" noChangeArrowheads="1"/>
          </p:cNvPicPr>
          <p:nvPr/>
        </p:nvPicPr>
        <p:blipFill>
          <a:blip r:embed="rId2" cstate="print"/>
          <a:srcRect/>
          <a:stretch>
            <a:fillRect/>
          </a:stretch>
        </p:blipFill>
        <p:spPr bwMode="auto">
          <a:xfrm>
            <a:off x="685800" y="838200"/>
            <a:ext cx="7434346" cy="5257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Labor</a:t>
            </a:r>
            <a:endParaRPr lang="en-US" dirty="0"/>
          </a:p>
        </p:txBody>
      </p:sp>
      <p:sp>
        <p:nvSpPr>
          <p:cNvPr id="3" name="Content Placeholder 2"/>
          <p:cNvSpPr>
            <a:spLocks noGrp="1"/>
          </p:cNvSpPr>
          <p:nvPr>
            <p:ph idx="1"/>
          </p:nvPr>
        </p:nvSpPr>
        <p:spPr>
          <a:xfrm>
            <a:off x="304800" y="1600200"/>
            <a:ext cx="8229600" cy="4625609"/>
          </a:xfrm>
        </p:spPr>
        <p:txBody>
          <a:bodyPr/>
          <a:lstStyle/>
          <a:p>
            <a:r>
              <a:rPr lang="en-US" dirty="0" smtClean="0"/>
              <a:t>Children were useful and could be paid less</a:t>
            </a:r>
          </a:p>
          <a:p>
            <a:pPr lvl="1"/>
            <a:r>
              <a:rPr lang="en-US" dirty="0" smtClean="0"/>
              <a:t>Lost childhood</a:t>
            </a:r>
          </a:p>
          <a:p>
            <a:pPr lvl="1"/>
            <a:endParaRPr lang="en-US" dirty="0"/>
          </a:p>
        </p:txBody>
      </p:sp>
      <p:pic>
        <p:nvPicPr>
          <p:cNvPr id="5126" name="Picture 6" descr="http://www.teacherlink.org/content/social/instructional/industrialrevolution/childmillworker.jpg"/>
          <p:cNvPicPr>
            <a:picLocks noChangeAspect="1" noChangeArrowheads="1"/>
          </p:cNvPicPr>
          <p:nvPr/>
        </p:nvPicPr>
        <p:blipFill>
          <a:blip r:embed="rId2" cstate="print"/>
          <a:srcRect/>
          <a:stretch>
            <a:fillRect/>
          </a:stretch>
        </p:blipFill>
        <p:spPr bwMode="auto">
          <a:xfrm>
            <a:off x="1905000" y="2990850"/>
            <a:ext cx="5524500" cy="3867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Chapter</a:t>
            </a:r>
            <a:endParaRPr lang="en-US" dirty="0"/>
          </a:p>
        </p:txBody>
      </p:sp>
      <p:sp>
        <p:nvSpPr>
          <p:cNvPr id="3" name="Content Placeholder 2"/>
          <p:cNvSpPr>
            <a:spLocks noGrp="1"/>
          </p:cNvSpPr>
          <p:nvPr>
            <p:ph idx="1"/>
          </p:nvPr>
        </p:nvSpPr>
        <p:spPr/>
        <p:txBody>
          <a:bodyPr/>
          <a:lstStyle/>
          <a:p>
            <a:r>
              <a:rPr lang="en-US" dirty="0" smtClean="0"/>
              <a:t>1.) The inventions and foundations</a:t>
            </a:r>
          </a:p>
          <a:p>
            <a:r>
              <a:rPr lang="en-US" dirty="0" smtClean="0"/>
              <a:t>2.) The beginnings</a:t>
            </a:r>
          </a:p>
          <a:p>
            <a:r>
              <a:rPr lang="en-US" dirty="0" smtClean="0"/>
              <a:t>3.) How it changed society</a:t>
            </a:r>
          </a:p>
          <a:p>
            <a:r>
              <a:rPr lang="en-US" dirty="0" smtClean="0"/>
              <a:t>4.) Attempts to fix problems created</a:t>
            </a:r>
          </a:p>
          <a:p>
            <a:pPr lvl="1"/>
            <a:r>
              <a:rPr lang="en-US" dirty="0" smtClean="0"/>
              <a:t>Socialism</a:t>
            </a:r>
          </a:p>
          <a:p>
            <a:r>
              <a:rPr lang="en-US" dirty="0" smtClean="0"/>
              <a:t>5.) Drastic change in life</a:t>
            </a:r>
          </a:p>
          <a:p>
            <a:pPr lvl="1"/>
            <a:r>
              <a:rPr lang="en-US" dirty="0" smtClean="0"/>
              <a:t>For the better and worse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4.bp.blogspot.com/-wh_dDnMuulw/Tt0oxYJrfhI/AAAAAAAAKyw/hzFmqMZcop8/s1600/childrenatwork.jpg"/>
          <p:cNvPicPr>
            <a:picLocks noChangeAspect="1" noChangeArrowheads="1"/>
          </p:cNvPicPr>
          <p:nvPr/>
        </p:nvPicPr>
        <p:blipFill>
          <a:blip r:embed="rId2" cstate="print"/>
          <a:srcRect/>
          <a:stretch>
            <a:fillRect/>
          </a:stretch>
        </p:blipFill>
        <p:spPr bwMode="auto">
          <a:xfrm>
            <a:off x="228600" y="457200"/>
            <a:ext cx="8397423" cy="601887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kindreda.edublogs.org/files/2010/02/blog7.jpg"/>
          <p:cNvPicPr>
            <a:picLocks noChangeAspect="1" noChangeArrowheads="1"/>
          </p:cNvPicPr>
          <p:nvPr/>
        </p:nvPicPr>
        <p:blipFill>
          <a:blip r:embed="rId2" cstate="print"/>
          <a:srcRect/>
          <a:stretch>
            <a:fillRect/>
          </a:stretch>
        </p:blipFill>
        <p:spPr bwMode="auto">
          <a:xfrm>
            <a:off x="533400" y="381000"/>
            <a:ext cx="8305800" cy="617820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www2.needham.k12.ma.us/nhs/cur/Baker_00/2002_p7/ak_p7/girlinfactory.jpg"/>
          <p:cNvPicPr>
            <a:picLocks noChangeAspect="1" noChangeArrowheads="1"/>
          </p:cNvPicPr>
          <p:nvPr/>
        </p:nvPicPr>
        <p:blipFill>
          <a:blip r:embed="rId2" cstate="print"/>
          <a:srcRect/>
          <a:stretch>
            <a:fillRect/>
          </a:stretch>
        </p:blipFill>
        <p:spPr bwMode="auto">
          <a:xfrm>
            <a:off x="1600200" y="1600200"/>
            <a:ext cx="5943600" cy="473506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Industrial+revolution+child+labor+photos"/>
          <p:cNvPicPr>
            <a:picLocks noChangeAspect="1" noChangeArrowheads="1"/>
          </p:cNvPicPr>
          <p:nvPr/>
        </p:nvPicPr>
        <p:blipFill>
          <a:blip r:embed="rId2" cstate="print"/>
          <a:srcRect/>
          <a:stretch>
            <a:fillRect/>
          </a:stretch>
        </p:blipFill>
        <p:spPr bwMode="auto">
          <a:xfrm>
            <a:off x="2514600" y="1295400"/>
            <a:ext cx="4114800" cy="50532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http://teachinghistory.org/files/BtT-Coal-S5.jpg"/>
          <p:cNvPicPr>
            <a:picLocks noChangeAspect="1" noChangeArrowheads="1"/>
          </p:cNvPicPr>
          <p:nvPr/>
        </p:nvPicPr>
        <p:blipFill>
          <a:blip r:embed="rId2" cstate="print"/>
          <a:srcRect/>
          <a:stretch>
            <a:fillRect/>
          </a:stretch>
        </p:blipFill>
        <p:spPr bwMode="auto">
          <a:xfrm>
            <a:off x="609600" y="914400"/>
            <a:ext cx="7826076" cy="5410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descr="Industrial+revolution+child+labor+images"/>
          <p:cNvPicPr>
            <a:picLocks noChangeAspect="1" noChangeArrowheads="1"/>
          </p:cNvPicPr>
          <p:nvPr/>
        </p:nvPicPr>
        <p:blipFill>
          <a:blip r:embed="rId2" cstate="print"/>
          <a:srcRect/>
          <a:stretch>
            <a:fillRect/>
          </a:stretch>
        </p:blipFill>
        <p:spPr bwMode="auto">
          <a:xfrm>
            <a:off x="3505200" y="2819400"/>
            <a:ext cx="5372100" cy="36766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Was the Industrial Revolution a blessing or a curse?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do you solve the problem of such poverty and social change?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75191"/>
            <a:ext cx="4800600" cy="4854209"/>
          </a:xfrm>
        </p:spPr>
        <p:txBody>
          <a:bodyPr/>
          <a:lstStyle/>
          <a:p>
            <a:r>
              <a:rPr lang="en-US" dirty="0" smtClean="0"/>
              <a:t>Luddites – English artisans who protested the textile factories</a:t>
            </a:r>
          </a:p>
          <a:p>
            <a:pPr lvl="1"/>
            <a:r>
              <a:rPr lang="en-US" dirty="0" smtClean="0"/>
              <a:t>Broke into factories and destroyed machinery</a:t>
            </a:r>
            <a:endParaRPr lang="en-US" dirty="0"/>
          </a:p>
        </p:txBody>
      </p:sp>
      <p:pic>
        <p:nvPicPr>
          <p:cNvPr id="1026" name="Picture 2" descr="http://www.cottontimes.co.uk/cottonpix/luddites.jpg"/>
          <p:cNvPicPr>
            <a:picLocks noChangeAspect="1" noChangeArrowheads="1"/>
          </p:cNvPicPr>
          <p:nvPr/>
        </p:nvPicPr>
        <p:blipFill>
          <a:blip r:embed="rId2" cstate="print"/>
          <a:srcRect/>
          <a:stretch>
            <a:fillRect/>
          </a:stretch>
        </p:blipFill>
        <p:spPr bwMode="auto">
          <a:xfrm>
            <a:off x="4800600" y="1752600"/>
            <a:ext cx="3990975" cy="3829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a:t>
            </a:r>
            <a:endParaRPr lang="en-US" dirty="0"/>
          </a:p>
        </p:txBody>
      </p:sp>
      <p:sp>
        <p:nvSpPr>
          <p:cNvPr id="3" name="Content Placeholder 2"/>
          <p:cNvSpPr>
            <a:spLocks noGrp="1"/>
          </p:cNvSpPr>
          <p:nvPr>
            <p:ph idx="1"/>
          </p:nvPr>
        </p:nvSpPr>
        <p:spPr/>
        <p:txBody>
          <a:bodyPr>
            <a:normAutofit lnSpcReduction="10000"/>
          </a:bodyPr>
          <a:lstStyle/>
          <a:p>
            <a:r>
              <a:rPr lang="en-US" dirty="0" smtClean="0"/>
              <a:t>Laissez Faire dictated the market</a:t>
            </a:r>
          </a:p>
          <a:p>
            <a:pPr lvl="1"/>
            <a:r>
              <a:rPr lang="en-US" dirty="0" smtClean="0"/>
              <a:t>So it should regulate itself</a:t>
            </a:r>
          </a:p>
          <a:p>
            <a:endParaRPr lang="en-US" dirty="0" smtClean="0"/>
          </a:p>
          <a:p>
            <a:r>
              <a:rPr lang="en-US" dirty="0" smtClean="0"/>
              <a:t>Thomas Malthus – The population would outgrow food supply</a:t>
            </a:r>
          </a:p>
          <a:p>
            <a:pPr lvl="1"/>
            <a:r>
              <a:rPr lang="en-US" dirty="0" smtClean="0"/>
              <a:t>Poor would starve</a:t>
            </a:r>
          </a:p>
          <a:p>
            <a:pPr lvl="1"/>
            <a:endParaRPr lang="en-US" dirty="0" smtClean="0"/>
          </a:p>
          <a:p>
            <a:r>
              <a:rPr lang="en-US" dirty="0" smtClean="0"/>
              <a:t>David Ricardo – “Iron Law of Low Wages”</a:t>
            </a:r>
          </a:p>
          <a:p>
            <a:pPr lvl="1"/>
            <a:r>
              <a:rPr lang="en-US" dirty="0" smtClean="0"/>
              <a:t>Don’t raise wages because then the poor workers would only have more children</a:t>
            </a:r>
          </a:p>
          <a:p>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way</a:t>
            </a:r>
            <a:endParaRPr lang="en-US" dirty="0"/>
          </a:p>
        </p:txBody>
      </p:sp>
      <p:sp>
        <p:nvSpPr>
          <p:cNvPr id="3" name="Content Placeholder 2"/>
          <p:cNvSpPr>
            <a:spLocks noGrp="1"/>
          </p:cNvSpPr>
          <p:nvPr>
            <p:ph idx="1"/>
          </p:nvPr>
        </p:nvSpPr>
        <p:spPr/>
        <p:txBody>
          <a:bodyPr/>
          <a:lstStyle/>
          <a:p>
            <a:r>
              <a:rPr lang="en-US" dirty="0" smtClean="0"/>
              <a:t>Most people worked land</a:t>
            </a:r>
          </a:p>
          <a:p>
            <a:pPr lvl="1"/>
            <a:r>
              <a:rPr lang="en-US" dirty="0" smtClean="0"/>
              <a:t>Hand tools</a:t>
            </a:r>
          </a:p>
          <a:p>
            <a:r>
              <a:rPr lang="en-US" dirty="0" smtClean="0"/>
              <a:t>Production by hand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Socialism</a:t>
            </a:r>
          </a:p>
          <a:p>
            <a:pPr lvl="1"/>
            <a:r>
              <a:rPr lang="en-US" dirty="0" smtClean="0"/>
              <a:t>The people should own means of production (railroads, factories, mines, etc.)</a:t>
            </a:r>
          </a:p>
          <a:p>
            <a:pPr lvl="1"/>
            <a:endParaRPr lang="en-US" dirty="0" smtClean="0"/>
          </a:p>
          <a:p>
            <a:pPr lvl="1"/>
            <a:r>
              <a:rPr lang="en-US" dirty="0" smtClean="0"/>
              <a:t>Utopia (Robert Owen) – a society where work is shared and property is not owned</a:t>
            </a:r>
          </a:p>
          <a:p>
            <a:pPr lvl="1"/>
            <a:endParaRPr lang="en-US" dirty="0" smtClean="0"/>
          </a:p>
          <a:p>
            <a:pPr lvl="1"/>
            <a:endParaRPr lang="en-US" dirty="0"/>
          </a:p>
          <a:p>
            <a:pPr lvl="1"/>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Utilitarianism</a:t>
            </a:r>
            <a:endParaRPr lang="en-US" dirty="0"/>
          </a:p>
        </p:txBody>
      </p:sp>
      <p:sp>
        <p:nvSpPr>
          <p:cNvPr id="3" name="Content Placeholder 2"/>
          <p:cNvSpPr>
            <a:spLocks noGrp="1"/>
          </p:cNvSpPr>
          <p:nvPr>
            <p:ph idx="1"/>
          </p:nvPr>
        </p:nvSpPr>
        <p:spPr/>
        <p:txBody>
          <a:bodyPr/>
          <a:lstStyle/>
          <a:p>
            <a:r>
              <a:rPr lang="en-US" dirty="0" smtClean="0"/>
              <a:t>Jeremy Bentham – advocated for Utilitarianism (Goal of society should be the greatest good for the greatest number of people)</a:t>
            </a:r>
          </a:p>
          <a:p>
            <a:pPr lvl="1"/>
            <a:r>
              <a:rPr lang="en-US" dirty="0" smtClean="0"/>
              <a:t>All laws should be judged according to their utility</a:t>
            </a:r>
          </a:p>
          <a:p>
            <a:pPr lvl="1"/>
            <a:endParaRPr lang="en-US" dirty="0" smtClean="0"/>
          </a:p>
          <a:p>
            <a:r>
              <a:rPr lang="en-US" dirty="0" smtClean="0"/>
              <a:t>John Stewart Mill</a:t>
            </a:r>
          </a:p>
          <a:p>
            <a:pPr lvl="1"/>
            <a:r>
              <a:rPr lang="en-US" dirty="0" smtClean="0"/>
              <a:t>Government should protect workers</a:t>
            </a:r>
          </a:p>
          <a:p>
            <a:pPr lvl="1"/>
            <a:r>
              <a:rPr lang="en-US" dirty="0" smtClean="0"/>
              <a:t>Women should vote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have two cows….</a:t>
            </a:r>
            <a:endParaRPr lang="en-US" dirty="0"/>
          </a:p>
        </p:txBody>
      </p:sp>
      <p:sp>
        <p:nvSpPr>
          <p:cNvPr id="3" name="Content Placeholder 2"/>
          <p:cNvSpPr>
            <a:spLocks noGrp="1"/>
          </p:cNvSpPr>
          <p:nvPr>
            <p:ph idx="1"/>
          </p:nvPr>
        </p:nvSpPr>
        <p:spPr>
          <a:xfrm>
            <a:off x="0" y="1371601"/>
            <a:ext cx="9144000" cy="5486400"/>
          </a:xfrm>
        </p:spPr>
        <p:txBody>
          <a:bodyPr>
            <a:normAutofit fontScale="85000" lnSpcReduction="20000"/>
          </a:bodyPr>
          <a:lstStyle/>
          <a:p>
            <a:r>
              <a:rPr lang="en-US" b="1" dirty="0" smtClean="0"/>
              <a:t>CAPITALISM </a:t>
            </a:r>
            <a:r>
              <a:rPr lang="en-US" dirty="0" smtClean="0"/>
              <a:t>You have two cows. You sell one and buy a bull.</a:t>
            </a:r>
            <a:endParaRPr lang="en-US" b="1" dirty="0" smtClean="0"/>
          </a:p>
          <a:p>
            <a:endParaRPr lang="en-US" b="1" dirty="0" smtClean="0"/>
          </a:p>
          <a:p>
            <a:r>
              <a:rPr lang="en-US" b="1" dirty="0" smtClean="0"/>
              <a:t>ANARCHISM </a:t>
            </a:r>
            <a:r>
              <a:rPr lang="en-US" dirty="0" smtClean="0"/>
              <a:t>You have two cows. The cows decide you have no right to do anything with their milk and leave to form their own society.</a:t>
            </a:r>
            <a:endParaRPr lang="en-US" b="1" dirty="0" smtClean="0"/>
          </a:p>
          <a:p>
            <a:endParaRPr lang="en-US" b="1" dirty="0" smtClean="0"/>
          </a:p>
          <a:p>
            <a:r>
              <a:rPr lang="en-US" b="1" dirty="0" smtClean="0"/>
              <a:t>DEMOCRACY — REPRESENTATIVE </a:t>
            </a:r>
            <a:r>
              <a:rPr lang="en-US" dirty="0" smtClean="0"/>
              <a:t>You have two cows. Your neighbors pick someone to tell you who gets the milk.</a:t>
            </a:r>
            <a:endParaRPr lang="en-US" b="1" dirty="0" smtClean="0"/>
          </a:p>
          <a:p>
            <a:endParaRPr lang="en-US" b="1" dirty="0" smtClean="0"/>
          </a:p>
          <a:p>
            <a:r>
              <a:rPr lang="en-US" b="1" dirty="0" smtClean="0"/>
              <a:t>BUREAUCRACY </a:t>
            </a:r>
            <a:r>
              <a:rPr lang="en-US" dirty="0" smtClean="0"/>
              <a:t>You have two cows. At first the government regulates what you can feed them and when you can milk them. Then it pays you not to milk them. Then it takes both, shoots one, milks the other and pours the milk down the drain. Then it requires you to fill out forms accounting for the missing cows.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SOCIALISM </a:t>
            </a:r>
            <a:r>
              <a:rPr lang="en-US" dirty="0" smtClean="0"/>
              <a:t>You have two cows. The government takes one of them and gives it to your neighbor.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Marxism</a:t>
            </a:r>
            <a:endParaRPr lang="en-US" dirty="0"/>
          </a:p>
        </p:txBody>
      </p:sp>
      <p:sp>
        <p:nvSpPr>
          <p:cNvPr id="3" name="Content Placeholder 2"/>
          <p:cNvSpPr>
            <a:spLocks noGrp="1"/>
          </p:cNvSpPr>
          <p:nvPr>
            <p:ph idx="1"/>
          </p:nvPr>
        </p:nvSpPr>
        <p:spPr>
          <a:xfrm>
            <a:off x="0" y="1447800"/>
            <a:ext cx="6629400" cy="5410200"/>
          </a:xfrm>
        </p:spPr>
        <p:txBody>
          <a:bodyPr>
            <a:normAutofit/>
          </a:bodyPr>
          <a:lstStyle/>
          <a:p>
            <a:r>
              <a:rPr lang="en-US" dirty="0" smtClean="0"/>
              <a:t>Karl Marx</a:t>
            </a:r>
          </a:p>
          <a:p>
            <a:pPr lvl="1"/>
            <a:r>
              <a:rPr lang="en-US" i="1" dirty="0" smtClean="0"/>
              <a:t>The Communist Manifesto</a:t>
            </a:r>
          </a:p>
          <a:p>
            <a:pPr lvl="1"/>
            <a:r>
              <a:rPr lang="en-US" dirty="0" smtClean="0"/>
              <a:t>Establish classless society (Proletariat overthrows bourgeoisie)</a:t>
            </a:r>
          </a:p>
          <a:p>
            <a:pPr lvl="1">
              <a:buNone/>
            </a:pPr>
            <a:endParaRPr lang="en-US" dirty="0"/>
          </a:p>
          <a:p>
            <a:pPr lvl="1"/>
            <a:r>
              <a:rPr lang="en-US" dirty="0" smtClean="0"/>
              <a:t>In practice communism meant the state controlling everything </a:t>
            </a:r>
          </a:p>
          <a:p>
            <a:pPr lvl="1"/>
            <a:endParaRPr lang="en-US" dirty="0" smtClean="0"/>
          </a:p>
          <a:p>
            <a:pPr lvl="1"/>
            <a:endParaRPr lang="en-US" dirty="0" smtClean="0"/>
          </a:p>
          <a:p>
            <a:pPr lvl="1"/>
            <a:r>
              <a:rPr lang="en-US" dirty="0" smtClean="0"/>
              <a:t>#</a:t>
            </a:r>
            <a:r>
              <a:rPr lang="en-US" dirty="0" err="1" smtClean="0"/>
              <a:t>WorkersoftheWorldUnite</a:t>
            </a:r>
            <a:endParaRPr lang="en-US" dirty="0" smtClean="0"/>
          </a:p>
          <a:p>
            <a:pPr lvl="1"/>
            <a:endParaRPr lang="en-US" dirty="0"/>
          </a:p>
        </p:txBody>
      </p:sp>
      <p:pic>
        <p:nvPicPr>
          <p:cNvPr id="1026" name="Picture 2" descr="http://t2.gstatic.com/images?q=tbn:ANd9GcTY3_ts2m8pYyMIVVu3IL3NPqtd5v8urwIIIcYI0VJ8LocEJqb_5mB_-Qpomg"/>
          <p:cNvPicPr>
            <a:picLocks noChangeAspect="1" noChangeArrowheads="1"/>
          </p:cNvPicPr>
          <p:nvPr/>
        </p:nvPicPr>
        <p:blipFill>
          <a:blip r:embed="rId2" cstate="print"/>
          <a:srcRect/>
          <a:stretch>
            <a:fillRect/>
          </a:stretch>
        </p:blipFill>
        <p:spPr bwMode="auto">
          <a:xfrm>
            <a:off x="6781800" y="609600"/>
            <a:ext cx="1905000" cy="2409826"/>
          </a:xfrm>
          <a:prstGeom prst="rect">
            <a:avLst/>
          </a:prstGeom>
          <a:noFill/>
        </p:spPr>
      </p:pic>
      <p:pic>
        <p:nvPicPr>
          <p:cNvPr id="1028" name="Picture 4" descr="http://germanhistorydocs.ghi-dc.org/images/akg2-Proletarians1.jpg"/>
          <p:cNvPicPr>
            <a:picLocks noChangeAspect="1" noChangeArrowheads="1"/>
          </p:cNvPicPr>
          <p:nvPr/>
        </p:nvPicPr>
        <p:blipFill>
          <a:blip r:embed="rId3" cstate="print"/>
          <a:srcRect/>
          <a:stretch>
            <a:fillRect/>
          </a:stretch>
        </p:blipFill>
        <p:spPr bwMode="auto">
          <a:xfrm>
            <a:off x="6324600" y="3276600"/>
            <a:ext cx="2330392" cy="3343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COMMUNISM </a:t>
            </a:r>
            <a:r>
              <a:rPr lang="en-US" dirty="0" smtClean="0"/>
              <a:t>You have two cows. The government takes both of them and gives you part of the milk.</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COMMUNISM — “PURE” </a:t>
            </a:r>
            <a:r>
              <a:rPr lang="en-US" dirty="0" smtClean="0"/>
              <a:t>You have two cows. Your neighbors help you take care of them, and you all share the milk.</a:t>
            </a:r>
          </a:p>
          <a:p>
            <a:endParaRPr lang="en-US" dirty="0" smtClean="0"/>
          </a:p>
          <a:p>
            <a:r>
              <a:rPr lang="en-US" dirty="0" smtClean="0"/>
              <a:t>Well, maybe the local bully gets more, or a few neighbors band together to kill you so that there is more milk for everyone else.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MARXISM/LENINISM </a:t>
            </a:r>
            <a:r>
              <a:rPr lang="en-US" dirty="0" smtClean="0"/>
              <a:t>The proletarian cows unite and overthrow the bourgeoisie cowherds. The egalitarian democratic cow revolutionary state with the cow party as vanguard disintegrate over time. Marx choked on a veggie-burger before he could explain what happens to the use-value, exchange-value and sign-value of bovine leather.</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p:txBody>
          <a:bodyPr/>
          <a:lstStyle/>
          <a:p>
            <a:r>
              <a:rPr lang="en-US" dirty="0" smtClean="0"/>
              <a:t>Unions</a:t>
            </a:r>
          </a:p>
          <a:p>
            <a:pPr lvl="1"/>
            <a:r>
              <a:rPr lang="en-US" dirty="0" smtClean="0"/>
              <a:t>Organization of workers in a common field</a:t>
            </a:r>
          </a:p>
          <a:p>
            <a:pPr lvl="1"/>
            <a:r>
              <a:rPr lang="en-US" dirty="0" smtClean="0"/>
              <a:t>Strikes and negotiation</a:t>
            </a:r>
          </a:p>
          <a:p>
            <a:r>
              <a:rPr lang="en-US" dirty="0" smtClean="0"/>
              <a:t>Government Regulation</a:t>
            </a:r>
          </a:p>
          <a:p>
            <a:endParaRPr lang="en-US" dirty="0" smtClean="0"/>
          </a:p>
          <a:p>
            <a:r>
              <a:rPr lang="en-US" dirty="0" smtClean="0"/>
              <a:t>Relief came very slowly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http://cdn.dipity.com/uploads/events/72faf36e5478be563067642da5b1b0ef_1M.png"/>
          <p:cNvPicPr>
            <a:picLocks noChangeAspect="1" noChangeArrowheads="1"/>
          </p:cNvPicPr>
          <p:nvPr/>
        </p:nvPicPr>
        <p:blipFill>
          <a:blip r:embed="rId2" cstate="print"/>
          <a:srcRect/>
          <a:stretch>
            <a:fillRect/>
          </a:stretch>
        </p:blipFill>
        <p:spPr bwMode="auto">
          <a:xfrm>
            <a:off x="0" y="-8313"/>
            <a:ext cx="9144000" cy="68663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Agriculture Improves</a:t>
            </a:r>
            <a:endParaRPr lang="en-US" dirty="0"/>
          </a:p>
        </p:txBody>
      </p:sp>
      <p:sp>
        <p:nvSpPr>
          <p:cNvPr id="3" name="Content Placeholder 2"/>
          <p:cNvSpPr>
            <a:spLocks noGrp="1"/>
          </p:cNvSpPr>
          <p:nvPr>
            <p:ph idx="1"/>
          </p:nvPr>
        </p:nvSpPr>
        <p:spPr>
          <a:xfrm>
            <a:off x="0" y="1371600"/>
            <a:ext cx="8229600" cy="4525963"/>
          </a:xfrm>
        </p:spPr>
        <p:txBody>
          <a:bodyPr/>
          <a:lstStyle/>
          <a:p>
            <a:r>
              <a:rPr lang="en-US" dirty="0" smtClean="0"/>
              <a:t>Dutch consolidate land and use fertilizer</a:t>
            </a:r>
          </a:p>
          <a:p>
            <a:r>
              <a:rPr lang="en-US" dirty="0" smtClean="0"/>
              <a:t>Education and spread of ideas</a:t>
            </a:r>
          </a:p>
          <a:p>
            <a:r>
              <a:rPr lang="en-US" dirty="0" smtClean="0"/>
              <a:t>Crop rotation</a:t>
            </a:r>
          </a:p>
          <a:p>
            <a:r>
              <a:rPr lang="en-US" dirty="0" err="1" smtClean="0"/>
              <a:t>Jethro</a:t>
            </a:r>
            <a:r>
              <a:rPr lang="en-US" dirty="0" smtClean="0"/>
              <a:t> </a:t>
            </a:r>
            <a:r>
              <a:rPr lang="en-US" dirty="0" err="1" smtClean="0"/>
              <a:t>Tull’s</a:t>
            </a:r>
            <a:r>
              <a:rPr lang="en-US" dirty="0" smtClean="0"/>
              <a:t> seed drill</a:t>
            </a:r>
          </a:p>
          <a:p>
            <a:endParaRPr lang="en-US" dirty="0"/>
          </a:p>
        </p:txBody>
      </p:sp>
      <p:pic>
        <p:nvPicPr>
          <p:cNvPr id="1026" name="Picture 2" descr="http://cache4.asset-cache.net/xc/50692063.jpg?v=1&amp;c=IWSAsset&amp;k=2&amp;d=E41C9FE5C4AA0A147AB71FF6899D9ED70421C2E19327190B9A93085C310EFF80B01E70F2B3269972"/>
          <p:cNvPicPr>
            <a:picLocks noChangeAspect="1" noChangeArrowheads="1"/>
          </p:cNvPicPr>
          <p:nvPr/>
        </p:nvPicPr>
        <p:blipFill>
          <a:blip r:embed="rId2" cstate="print"/>
          <a:srcRect/>
          <a:stretch>
            <a:fillRect/>
          </a:stretch>
        </p:blipFill>
        <p:spPr bwMode="auto">
          <a:xfrm>
            <a:off x="3810000" y="3715070"/>
            <a:ext cx="5334000" cy="3142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Revolution and Beyond</a:t>
            </a:r>
            <a:br>
              <a:rPr lang="en-US" dirty="0" smtClean="0"/>
            </a:br>
            <a:r>
              <a:rPr lang="en-US" dirty="0" smtClean="0"/>
              <a:t>Across the Next 100 Years:</a:t>
            </a:r>
            <a:endParaRPr lang="en-US" dirty="0"/>
          </a:p>
        </p:txBody>
      </p:sp>
      <p:sp>
        <p:nvSpPr>
          <p:cNvPr id="3" name="Content Placeholder 2"/>
          <p:cNvSpPr>
            <a:spLocks noGrp="1"/>
          </p:cNvSpPr>
          <p:nvPr>
            <p:ph idx="1"/>
          </p:nvPr>
        </p:nvSpPr>
        <p:spPr>
          <a:xfrm>
            <a:off x="0" y="1371601"/>
            <a:ext cx="9144000" cy="5486400"/>
          </a:xfrm>
        </p:spPr>
        <p:txBody>
          <a:bodyPr>
            <a:normAutofit fontScale="92500" lnSpcReduction="20000"/>
          </a:bodyPr>
          <a:lstStyle/>
          <a:p>
            <a:r>
              <a:rPr lang="en-US" dirty="0" smtClean="0"/>
              <a:t>Technological Explosion</a:t>
            </a:r>
          </a:p>
          <a:p>
            <a:pPr lvl="1"/>
            <a:r>
              <a:rPr lang="en-US" dirty="0" smtClean="0"/>
              <a:t>Communication (telegraph, telephone, radio, motion picture)</a:t>
            </a:r>
          </a:p>
          <a:p>
            <a:pPr lvl="1"/>
            <a:r>
              <a:rPr lang="en-US" dirty="0" smtClean="0"/>
              <a:t>Steel (skyscrapers, awesome bridges, and stuff)</a:t>
            </a:r>
          </a:p>
          <a:p>
            <a:pPr lvl="1"/>
            <a:r>
              <a:rPr lang="en-US" dirty="0" smtClean="0"/>
              <a:t>Transportation (Subways, cars, airplanes)</a:t>
            </a:r>
          </a:p>
          <a:p>
            <a:pPr lvl="1"/>
            <a:r>
              <a:rPr lang="en-US" dirty="0" smtClean="0"/>
              <a:t>Warfare (breech loading rifles, rifling, machine guns)</a:t>
            </a:r>
          </a:p>
          <a:p>
            <a:pPr lvl="2"/>
            <a:r>
              <a:rPr lang="en-US" dirty="0" smtClean="0"/>
              <a:t>Imperialism (New needs: Rubber, oil for soap)</a:t>
            </a:r>
          </a:p>
          <a:p>
            <a:pPr lvl="1"/>
            <a:r>
              <a:rPr lang="en-US" dirty="0" smtClean="0"/>
              <a:t>Medicine (penicillin in 1928) </a:t>
            </a:r>
          </a:p>
          <a:p>
            <a:pPr lvl="1"/>
            <a:r>
              <a:rPr lang="en-US" dirty="0" smtClean="0"/>
              <a:t>Other (light bulb, paperclip)</a:t>
            </a:r>
          </a:p>
          <a:p>
            <a:pPr lvl="1"/>
            <a:endParaRPr lang="en-US" dirty="0" smtClean="0"/>
          </a:p>
          <a:p>
            <a:r>
              <a:rPr lang="en-US" dirty="0" smtClean="0"/>
              <a:t>Business</a:t>
            </a:r>
          </a:p>
          <a:p>
            <a:pPr lvl="1"/>
            <a:r>
              <a:rPr lang="en-US" dirty="0" smtClean="0"/>
              <a:t>Stocks, corporations</a:t>
            </a:r>
          </a:p>
          <a:p>
            <a:pPr lvl="1"/>
            <a:r>
              <a:rPr lang="en-US" dirty="0" smtClean="0"/>
              <a:t>Further regulation</a:t>
            </a:r>
          </a:p>
          <a:p>
            <a:pPr lvl="2"/>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Revolution and Beyond</a:t>
            </a:r>
            <a:br>
              <a:rPr lang="en-US" dirty="0" smtClean="0"/>
            </a:br>
            <a:r>
              <a:rPr lang="en-US" dirty="0" smtClean="0"/>
              <a:t>Across the Next 100 Years:</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Art</a:t>
            </a:r>
          </a:p>
          <a:p>
            <a:pPr lvl="1"/>
            <a:r>
              <a:rPr lang="en-US" dirty="0" smtClean="0"/>
              <a:t>Photography</a:t>
            </a:r>
          </a:p>
          <a:p>
            <a:pPr lvl="1"/>
            <a:r>
              <a:rPr lang="en-US" dirty="0" smtClean="0"/>
              <a:t>Impressionism</a:t>
            </a:r>
          </a:p>
          <a:p>
            <a:pPr lvl="1"/>
            <a:endParaRPr lang="en-US" dirty="0" smtClean="0"/>
          </a:p>
          <a:p>
            <a:r>
              <a:rPr lang="en-US" dirty="0" smtClean="0"/>
              <a:t>Leisure Time (once wages get better)</a:t>
            </a:r>
          </a:p>
          <a:p>
            <a:pPr lvl="1"/>
            <a:r>
              <a:rPr lang="en-US" dirty="0" smtClean="0"/>
              <a:t>Beaches</a:t>
            </a:r>
          </a:p>
          <a:p>
            <a:pPr lvl="1"/>
            <a:r>
              <a:rPr lang="en-US" dirty="0" smtClean="0"/>
              <a:t>Department Store</a:t>
            </a:r>
          </a:p>
          <a:p>
            <a:pPr lvl="1"/>
            <a:r>
              <a:rPr lang="en-US" dirty="0" smtClean="0"/>
              <a:t>Sports</a:t>
            </a:r>
          </a:p>
          <a:p>
            <a:pPr lvl="2"/>
            <a:r>
              <a:rPr lang="en-US" dirty="0" smtClean="0"/>
              <a:t>Olympics (1892)</a:t>
            </a:r>
          </a:p>
          <a:p>
            <a:pPr lvl="2"/>
            <a:r>
              <a:rPr lang="en-US" dirty="0" smtClean="0"/>
              <a:t>Major League Baseball (St. Louis Cardinals! 1876/1892)</a:t>
            </a:r>
          </a:p>
          <a:p>
            <a:pPr lvl="2"/>
            <a:r>
              <a:rPr lang="en-US" dirty="0" smtClean="0"/>
              <a:t>Football (forward pass 1906 by SLU)</a:t>
            </a:r>
          </a:p>
          <a:p>
            <a:pPr lvl="2"/>
            <a:r>
              <a:rPr lang="en-US" dirty="0" smtClean="0"/>
              <a:t>Soccer (Arsenal 1886, </a:t>
            </a:r>
            <a:r>
              <a:rPr lang="en-US" dirty="0" err="1" smtClean="0"/>
              <a:t>Barca</a:t>
            </a:r>
            <a:r>
              <a:rPr lang="en-US" dirty="0" smtClean="0"/>
              <a:t> 1899/Real 1902, Liverpool 1892, Man U 1878)</a:t>
            </a:r>
          </a:p>
          <a:p>
            <a:pPr lvl="1"/>
            <a:r>
              <a:rPr lang="en-US" dirty="0" smtClean="0"/>
              <a:t>Movies, Radio, Music</a:t>
            </a:r>
          </a:p>
          <a:p>
            <a:pPr lvl="3"/>
            <a:endParaRPr lang="en-US" dirty="0" smtClean="0"/>
          </a:p>
          <a:p>
            <a:pPr lvl="3"/>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Improves</a:t>
            </a:r>
            <a:endParaRPr lang="en-US" dirty="0"/>
          </a:p>
        </p:txBody>
      </p:sp>
      <p:sp>
        <p:nvSpPr>
          <p:cNvPr id="3" name="Content Placeholder 2"/>
          <p:cNvSpPr>
            <a:spLocks noGrp="1"/>
          </p:cNvSpPr>
          <p:nvPr>
            <p:ph idx="1"/>
          </p:nvPr>
        </p:nvSpPr>
        <p:spPr/>
        <p:txBody>
          <a:bodyPr/>
          <a:lstStyle/>
          <a:p>
            <a:r>
              <a:rPr lang="en-US" dirty="0" smtClean="0"/>
              <a:t>Enclosure – rich landowners taking land formerly shared by peasants</a:t>
            </a:r>
          </a:p>
          <a:p>
            <a:endParaRPr lang="en-US" dirty="0"/>
          </a:p>
          <a:p>
            <a:pPr lvl="1"/>
            <a:r>
              <a:rPr lang="en-US" dirty="0" smtClean="0"/>
              <a:t>Efficient</a:t>
            </a:r>
          </a:p>
          <a:p>
            <a:pPr lvl="1"/>
            <a:r>
              <a:rPr lang="en-US" dirty="0" smtClean="0"/>
              <a:t>Threw farmers off land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Agriculture improvement = more food = higher population</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lstStyle/>
          <a:p>
            <a:r>
              <a:rPr lang="en-US" dirty="0" smtClean="0"/>
              <a:t>James Watt – Improves steam engine to be efficient enough  for use</a:t>
            </a:r>
          </a:p>
          <a:p>
            <a:pPr lvl="1"/>
            <a:r>
              <a:rPr lang="en-US" dirty="0" smtClean="0"/>
              <a:t>Power machinery</a:t>
            </a:r>
          </a:p>
          <a:p>
            <a:pPr lvl="1"/>
            <a:r>
              <a:rPr lang="en-US" dirty="0" smtClean="0"/>
              <a:t>Power locomotives</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lstStyle/>
          <a:p>
            <a:r>
              <a:rPr lang="en-US" dirty="0" smtClean="0"/>
              <a:t>Iron was improved</a:t>
            </a:r>
          </a:p>
          <a:p>
            <a:pPr lvl="1"/>
            <a:r>
              <a:rPr lang="en-US" dirty="0" smtClean="0"/>
              <a:t>Less expensive and stronger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40505</TotalTime>
  <Words>1001</Words>
  <Application>Microsoft Office PowerPoint</Application>
  <PresentationFormat>On-screen Show (4:3)</PresentationFormat>
  <Paragraphs>179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Module</vt:lpstr>
      <vt:lpstr>The Industrial Revolution</vt:lpstr>
      <vt:lpstr>What is it?</vt:lpstr>
      <vt:lpstr>The Chapter</vt:lpstr>
      <vt:lpstr>The old way</vt:lpstr>
      <vt:lpstr>Agriculture Improves</vt:lpstr>
      <vt:lpstr>Agriculture Improves</vt:lpstr>
      <vt:lpstr>Slide 7</vt:lpstr>
      <vt:lpstr>Technology</vt:lpstr>
      <vt:lpstr>Technology</vt:lpstr>
      <vt:lpstr>19.2 Revolution in Britain</vt:lpstr>
      <vt:lpstr>Starts with Textiles</vt:lpstr>
      <vt:lpstr>Transportation</vt:lpstr>
      <vt:lpstr>Slide 13</vt:lpstr>
      <vt:lpstr>Urbanization</vt:lpstr>
      <vt:lpstr>The chain reaction</vt:lpstr>
      <vt:lpstr>Slide 16</vt:lpstr>
      <vt:lpstr>Social Change</vt:lpstr>
      <vt:lpstr>Slide 18</vt:lpstr>
      <vt:lpstr>Slide 19</vt:lpstr>
      <vt:lpstr>Slide 20</vt:lpstr>
      <vt:lpstr>Factory Conditions</vt:lpstr>
      <vt:lpstr>Slide 22</vt:lpstr>
      <vt:lpstr>Slide 23</vt:lpstr>
      <vt:lpstr>Slide 24</vt:lpstr>
      <vt:lpstr>Slide 25</vt:lpstr>
      <vt:lpstr>Mining Conditions</vt:lpstr>
      <vt:lpstr>Slide 27</vt:lpstr>
      <vt:lpstr>Slide 28</vt:lpstr>
      <vt:lpstr>Child Labor</vt:lpstr>
      <vt:lpstr>Slide 30</vt:lpstr>
      <vt:lpstr>Slide 31</vt:lpstr>
      <vt:lpstr>Slide 32</vt:lpstr>
      <vt:lpstr>Slide 33</vt:lpstr>
      <vt:lpstr>Slide 34</vt:lpstr>
      <vt:lpstr>Slide 35</vt:lpstr>
      <vt:lpstr>Slide 36</vt:lpstr>
      <vt:lpstr>Slide 37</vt:lpstr>
      <vt:lpstr>Slide 38</vt:lpstr>
      <vt:lpstr>Thinkers</vt:lpstr>
      <vt:lpstr>Solutions</vt:lpstr>
      <vt:lpstr>Utilitarianism</vt:lpstr>
      <vt:lpstr>You have two cows….</vt:lpstr>
      <vt:lpstr>Slide 43</vt:lpstr>
      <vt:lpstr>Marxism</vt:lpstr>
      <vt:lpstr>Slide 45</vt:lpstr>
      <vt:lpstr>Slide 46</vt:lpstr>
      <vt:lpstr>Slide 47</vt:lpstr>
      <vt:lpstr>Change</vt:lpstr>
      <vt:lpstr>Slide 49</vt:lpstr>
      <vt:lpstr>Industrial Revolution and Beyond Across the Next 100 Years:</vt:lpstr>
      <vt:lpstr>Industrial Revolution and Beyond Across the Next 100 Years:</vt:lpstr>
    </vt:vector>
  </TitlesOfParts>
  <Company>raypec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kcrean</dc:creator>
  <cp:lastModifiedBy>kcrean</cp:lastModifiedBy>
  <cp:revision>350</cp:revision>
  <dcterms:created xsi:type="dcterms:W3CDTF">2011-03-03T14:33:18Z</dcterms:created>
  <dcterms:modified xsi:type="dcterms:W3CDTF">2014-02-28T21:36:24Z</dcterms:modified>
</cp:coreProperties>
</file>